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 id="2147483752" r:id="rId6"/>
  </p:sldMasterIdLst>
  <p:notesMasterIdLst>
    <p:notesMasterId r:id="rId134"/>
  </p:notesMasterIdLst>
  <p:sldIdLst>
    <p:sldId id="468" r:id="rId7"/>
    <p:sldId id="285" r:id="rId8"/>
    <p:sldId id="332" r:id="rId9"/>
    <p:sldId id="333" r:id="rId10"/>
    <p:sldId id="334" r:id="rId11"/>
    <p:sldId id="335" r:id="rId12"/>
    <p:sldId id="336" r:id="rId13"/>
    <p:sldId id="337" r:id="rId14"/>
    <p:sldId id="338" r:id="rId15"/>
    <p:sldId id="427" r:id="rId16"/>
    <p:sldId id="428" r:id="rId17"/>
    <p:sldId id="429" r:id="rId18"/>
    <p:sldId id="430" r:id="rId19"/>
    <p:sldId id="347" r:id="rId20"/>
    <p:sldId id="348" r:id="rId21"/>
    <p:sldId id="431" r:id="rId22"/>
    <p:sldId id="349" r:id="rId23"/>
    <p:sldId id="505" r:id="rId24"/>
    <p:sldId id="504" r:id="rId25"/>
    <p:sldId id="506" r:id="rId26"/>
    <p:sldId id="432" r:id="rId27"/>
    <p:sldId id="350" r:id="rId28"/>
    <p:sldId id="352" r:id="rId29"/>
    <p:sldId id="286" r:id="rId30"/>
    <p:sldId id="353" r:id="rId31"/>
    <p:sldId id="507" r:id="rId32"/>
    <p:sldId id="354" r:id="rId33"/>
    <p:sldId id="289" r:id="rId34"/>
    <p:sldId id="436" r:id="rId35"/>
    <p:sldId id="444" r:id="rId36"/>
    <p:sldId id="358" r:id="rId37"/>
    <p:sldId id="359" r:id="rId38"/>
    <p:sldId id="291" r:id="rId39"/>
    <p:sldId id="510" r:id="rId40"/>
    <p:sldId id="364" r:id="rId41"/>
    <p:sldId id="470" r:id="rId42"/>
    <p:sldId id="509" r:id="rId43"/>
    <p:sldId id="439" r:id="rId44"/>
    <p:sldId id="365" r:id="rId45"/>
    <p:sldId id="368" r:id="rId46"/>
    <p:sldId id="369" r:id="rId47"/>
    <p:sldId id="295" r:id="rId48"/>
    <p:sldId id="511" r:id="rId49"/>
    <p:sldId id="514" r:id="rId50"/>
    <p:sldId id="513" r:id="rId51"/>
    <p:sldId id="512" r:id="rId52"/>
    <p:sldId id="515" r:id="rId53"/>
    <p:sldId id="516" r:id="rId54"/>
    <p:sldId id="372" r:id="rId55"/>
    <p:sldId id="373" r:id="rId56"/>
    <p:sldId id="374" r:id="rId57"/>
    <p:sldId id="298" r:id="rId58"/>
    <p:sldId id="517" r:id="rId59"/>
    <p:sldId id="476" r:id="rId60"/>
    <p:sldId id="518" r:id="rId61"/>
    <p:sldId id="474" r:id="rId62"/>
    <p:sldId id="519" r:id="rId63"/>
    <p:sldId id="475" r:id="rId64"/>
    <p:sldId id="394" r:id="rId65"/>
    <p:sldId id="395" r:id="rId66"/>
    <p:sldId id="396" r:id="rId67"/>
    <p:sldId id="299" r:id="rId68"/>
    <p:sldId id="523" r:id="rId69"/>
    <p:sldId id="480" r:id="rId70"/>
    <p:sldId id="520" r:id="rId71"/>
    <p:sldId id="522" r:id="rId72"/>
    <p:sldId id="521" r:id="rId73"/>
    <p:sldId id="454" r:id="rId74"/>
    <p:sldId id="377" r:id="rId75"/>
    <p:sldId id="378" r:id="rId76"/>
    <p:sldId id="307" r:id="rId77"/>
    <p:sldId id="501" r:id="rId78"/>
    <p:sldId id="500" r:id="rId79"/>
    <p:sldId id="525" r:id="rId80"/>
    <p:sldId id="379" r:id="rId81"/>
    <p:sldId id="380" r:id="rId82"/>
    <p:sldId id="381" r:id="rId83"/>
    <p:sldId id="309" r:id="rId84"/>
    <p:sldId id="310" r:id="rId85"/>
    <p:sldId id="485" r:id="rId86"/>
    <p:sldId id="484" r:id="rId87"/>
    <p:sldId id="382" r:id="rId88"/>
    <p:sldId id="383" r:id="rId89"/>
    <p:sldId id="384" r:id="rId90"/>
    <p:sldId id="409" r:id="rId91"/>
    <p:sldId id="488" r:id="rId92"/>
    <p:sldId id="487" r:id="rId93"/>
    <p:sldId id="486" r:id="rId94"/>
    <p:sldId id="400" r:id="rId95"/>
    <p:sldId id="401" r:id="rId96"/>
    <p:sldId id="402" r:id="rId97"/>
    <p:sldId id="319" r:id="rId98"/>
    <p:sldId id="526" r:id="rId99"/>
    <p:sldId id="320" r:id="rId100"/>
    <p:sldId id="490" r:id="rId101"/>
    <p:sldId id="385" r:id="rId102"/>
    <p:sldId id="386" r:id="rId103"/>
    <p:sldId id="387" r:id="rId104"/>
    <p:sldId id="322" r:id="rId105"/>
    <p:sldId id="527" r:id="rId106"/>
    <p:sldId id="491" r:id="rId107"/>
    <p:sldId id="493" r:id="rId108"/>
    <p:sldId id="529" r:id="rId109"/>
    <p:sldId id="528" r:id="rId110"/>
    <p:sldId id="530" r:id="rId111"/>
    <p:sldId id="531" r:id="rId112"/>
    <p:sldId id="397" r:id="rId113"/>
    <p:sldId id="398" r:id="rId114"/>
    <p:sldId id="399" r:id="rId115"/>
    <p:sldId id="324" r:id="rId116"/>
    <p:sldId id="532" r:id="rId117"/>
    <p:sldId id="533" r:id="rId118"/>
    <p:sldId id="536" r:id="rId119"/>
    <p:sldId id="534" r:id="rId120"/>
    <p:sldId id="496" r:id="rId121"/>
    <p:sldId id="535" r:id="rId122"/>
    <p:sldId id="388" r:id="rId123"/>
    <p:sldId id="389" r:id="rId124"/>
    <p:sldId id="390" r:id="rId125"/>
    <p:sldId id="326" r:id="rId126"/>
    <p:sldId id="419" r:id="rId127"/>
    <p:sldId id="537" r:id="rId128"/>
    <p:sldId id="538" r:id="rId129"/>
    <p:sldId id="539" r:id="rId130"/>
    <p:sldId id="406" r:id="rId131"/>
    <p:sldId id="407" r:id="rId132"/>
    <p:sldId id="469" r:id="rId133"/>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3333CC"/>
    <a:srgbClr val="B40000"/>
    <a:srgbClr val="FF3399"/>
    <a:srgbClr val="3F7FFF"/>
    <a:srgbClr val="6D9EFF"/>
    <a:srgbClr val="7FA3CF"/>
    <a:srgbClr val="6F93DB"/>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533" autoAdjust="0"/>
  </p:normalViewPr>
  <p:slideViewPr>
    <p:cSldViewPr>
      <p:cViewPr varScale="1">
        <p:scale>
          <a:sx n="73" d="100"/>
          <a:sy n="73" d="100"/>
        </p:scale>
        <p:origin x="504" y="77"/>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notesMaster" Target="notesMasters/notesMaster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pPr/>
              <a:t>1/31/2025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pPr/>
              <a:t>‹#›</a:t>
            </a:fld>
            <a:endParaRPr lang="en-US"/>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3E01517-4172-4077-848B-2264E0EA59BA}" type="slidenum">
              <a:rPr lang="en-US" smtClean="0"/>
              <a:pPr/>
              <a:t>2</a:t>
            </a:fld>
            <a:endParaRPr lang="en-US"/>
          </a:p>
        </p:txBody>
      </p:sp>
    </p:spTree>
    <p:extLst>
      <p:ext uri="{BB962C8B-B14F-4D97-AF65-F5344CB8AC3E}">
        <p14:creationId xmlns:p14="http://schemas.microsoft.com/office/powerpoint/2010/main" val="951983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114467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10"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311695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4631828" cy="82296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2573317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a:lstStyle>
            <a:lvl1pPr marL="548640" indent="-548640">
              <a:spcBef>
                <a:spcPts val="0"/>
              </a:spcBef>
              <a:spcAft>
                <a:spcPts val="1680"/>
              </a:spcAft>
              <a:buFont typeface="+mj-lt"/>
              <a:buAutoNum type="arabicPeriod"/>
              <a:defRPr sz="2880">
                <a:solidFill>
                  <a:schemeClr val="tx1">
                    <a:lumMod val="50000"/>
                    <a:lumOff val="50000"/>
                  </a:schemeClr>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880">
                <a:solidFill>
                  <a:schemeClr val="tx1">
                    <a:lumMod val="50000"/>
                    <a:lumOff val="50000"/>
                  </a:schemeClr>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160">
                <a:solidFill>
                  <a:schemeClr val="bg1"/>
                </a:solidFill>
              </a:defRPr>
            </a:lvl4pPr>
            <a:lvl5pPr marL="1312544" indent="0">
              <a:spcBef>
                <a:spcPts val="0"/>
              </a:spcBef>
              <a:spcAft>
                <a:spcPts val="1680"/>
              </a:spcAft>
              <a:buNone/>
              <a:tabLst/>
              <a:defRPr sz="216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anchor="ctr" anchorCtr="0">
            <a:noAutofit/>
          </a:bodyPr>
          <a:lstStyle>
            <a:lvl1pPr>
              <a:defRPr sz="336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3640575" y="7315201"/>
            <a:ext cx="715505" cy="438150"/>
          </a:xfrm>
          <a:prstGeom prst="rect">
            <a:avLst/>
          </a:prstGeom>
        </p:spPr>
        <p:txBody>
          <a:bodyPr anchor="ctr"/>
          <a:lstStyle>
            <a:lvl1pPr algn="ctr">
              <a:defRPr sz="2160" b="0" i="0">
                <a:solidFill>
                  <a:schemeClr val="tx1"/>
                </a:solidFill>
                <a:latin typeface="Roboto Medium" pitchFamily="2" charset="0"/>
                <a:ea typeface="Roboto Medium" pitchFamily="2" charset="0"/>
              </a:defRPr>
            </a:lvl1pPr>
          </a:lstStyle>
          <a:p>
            <a:pPr defTabSz="1097280"/>
            <a:fld id="{45A3C14A-F937-4231-B6F1-40B429FAFB2F}" type="slidenum">
              <a:rPr lang="en-NZ" smtClean="0">
                <a:solidFill>
                  <a:srgbClr val="000000"/>
                </a:solidFill>
              </a:rPr>
              <a:pPr defTabSz="1097280"/>
              <a:t>‹#›</a:t>
            </a:fld>
            <a:endParaRPr lang="en-NZ" dirty="0">
              <a:solidFill>
                <a:srgbClr val="000000"/>
              </a:solidFill>
            </a:endParaRPr>
          </a:p>
        </p:txBody>
      </p:sp>
    </p:spTree>
    <p:extLst>
      <p:ext uri="{BB962C8B-B14F-4D97-AF65-F5344CB8AC3E}">
        <p14:creationId xmlns:p14="http://schemas.microsoft.com/office/powerpoint/2010/main" val="2333113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4631829" cy="82296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91436" tIns="45718" rIns="91436" bIns="45718" anchor="ctr"/>
          <a:lstStyle>
            <a:lvl1pPr algn="ctr">
              <a:defRPr sz="936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608729" y="7179869"/>
            <a:ext cx="11978640" cy="958291"/>
          </a:xfrm>
          <a:prstGeom prst="rect">
            <a:avLst/>
          </a:prstGeom>
          <a:noFill/>
        </p:spPr>
      </p:pic>
    </p:spTree>
    <p:extLst>
      <p:ext uri="{BB962C8B-B14F-4D97-AF65-F5344CB8AC3E}">
        <p14:creationId xmlns:p14="http://schemas.microsoft.com/office/powerpoint/2010/main" val="10658331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p>
              <a:p>
                <a:r>
                  <a:rPr lang="en-IN" sz="1100" dirty="0">
                    <a:solidFill>
                      <a:schemeClr val="bg1"/>
                    </a:solidFill>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p>
            <a:p>
              <a:r>
                <a:rPr lang="en-IN" sz="1100" dirty="0"/>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4631829" cy="8229600"/>
          </a:xfrm>
          <a:prstGeom prst="rect">
            <a:avLst/>
          </a:prstGeom>
          <a:noFill/>
        </p:spPr>
      </p:pic>
      <p:sp>
        <p:nvSpPr>
          <p:cNvPr id="11" name="Rectangle 10"/>
          <p:cNvSpPr/>
          <p:nvPr userDrawn="1"/>
        </p:nvSpPr>
        <p:spPr>
          <a:xfrm>
            <a:off x="822960" y="705612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2" name="Rectangle 11"/>
          <p:cNvSpPr/>
          <p:nvPr userDrawn="1"/>
        </p:nvSpPr>
        <p:spPr>
          <a:xfrm>
            <a:off x="10523220" y="658368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11064240" y="6492240"/>
            <a:ext cx="3121804" cy="1299290"/>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270264" y="3749041"/>
            <a:ext cx="10106188" cy="2100114"/>
          </a:xfrm>
          <a:prstGeom prst="rect">
            <a:avLst/>
          </a:prstGeom>
        </p:spPr>
        <p:txBody>
          <a:bodyPr anchor="ctr"/>
          <a:lstStyle>
            <a:lvl1pPr>
              <a:defRPr sz="48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255887" y="6155746"/>
            <a:ext cx="8106859" cy="489584"/>
          </a:xfrm>
          <a:prstGeom prst="rect">
            <a:avLst/>
          </a:prstGeom>
        </p:spPr>
        <p:txBody>
          <a:bodyPr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5067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6.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1"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69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0.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0.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0.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0.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6136" y="3733800"/>
            <a:ext cx="13995664" cy="1737359"/>
          </a:xfrm>
        </p:spPr>
        <p:txBody>
          <a:bodyPr/>
          <a:lstStyle/>
          <a:p>
            <a:pPr algn="l"/>
            <a:r>
              <a:rPr lang="en-US" sz="4400" b="1" dirty="0"/>
              <a:t>Mathematics for Computer Applications</a:t>
            </a:r>
            <a:r>
              <a:rPr lang="en-US" sz="4400" dirty="0"/>
              <a:t> – Unit </a:t>
            </a:r>
            <a:r>
              <a:rPr lang="en-US" sz="4400" dirty="0" smtClean="0"/>
              <a:t>1 </a:t>
            </a:r>
            <a:r>
              <a:rPr lang="en-US" sz="2800" dirty="0" smtClean="0"/>
              <a:t>Course Code: M23DE0101 – Academic year 2024-2025, I Semester MCA (Odd Semester)</a:t>
            </a:r>
            <a:endParaRPr lang="en-US" sz="2800" dirty="0"/>
          </a:p>
        </p:txBody>
      </p:sp>
      <p:sp>
        <p:nvSpPr>
          <p:cNvPr id="7" name="Text Placeholder 2"/>
          <p:cNvSpPr>
            <a:spLocks noGrp="1"/>
          </p:cNvSpPr>
          <p:nvPr>
            <p:ph type="body" sz="quarter" idx="10"/>
          </p:nvPr>
        </p:nvSpPr>
        <p:spPr>
          <a:xfrm>
            <a:off x="406136" y="5699759"/>
            <a:ext cx="10555113" cy="1295400"/>
          </a:xfrm>
        </p:spPr>
        <p:txBody>
          <a:bodyPr/>
          <a:lstStyle/>
          <a:p>
            <a:r>
              <a:rPr lang="en-US" dirty="0"/>
              <a:t>School of </a:t>
            </a:r>
            <a:r>
              <a:rPr lang="en-US" dirty="0">
                <a:solidFill>
                  <a:srgbClr val="FF3300"/>
                </a:solidFill>
              </a:rPr>
              <a:t>Computer Science and Applications</a:t>
            </a:r>
          </a:p>
          <a:p>
            <a:r>
              <a:rPr lang="en-US" sz="2800" spc="0" dirty="0" err="1">
                <a:solidFill>
                  <a:srgbClr val="0000FF"/>
                </a:solidFill>
              </a:rPr>
              <a:t>Dr</a:t>
            </a:r>
            <a:r>
              <a:rPr lang="en-US" sz="2800" spc="0" dirty="0">
                <a:solidFill>
                  <a:srgbClr val="0000FF"/>
                </a:solidFill>
              </a:rPr>
              <a:t> M Vinayaka </a:t>
            </a:r>
            <a:r>
              <a:rPr lang="en-US" sz="2800" spc="0" dirty="0" smtClean="0">
                <a:solidFill>
                  <a:srgbClr val="0000FF"/>
                </a:solidFill>
              </a:rPr>
              <a:t>Murthy</a:t>
            </a:r>
          </a:p>
          <a:p>
            <a:r>
              <a:rPr lang="en-US" sz="2800" spc="0" dirty="0" smtClean="0">
                <a:solidFill>
                  <a:srgbClr val="0000FF"/>
                </a:solidFill>
              </a:rPr>
              <a:t>Professor</a:t>
            </a:r>
            <a:endParaRPr lang="en-US" sz="2800" spc="0" dirty="0">
              <a:solidFill>
                <a:srgbClr val="0000FF"/>
              </a:solidFill>
            </a:endParaRPr>
          </a:p>
        </p:txBody>
      </p:sp>
    </p:spTree>
    <p:extLst>
      <p:ext uri="{BB962C8B-B14F-4D97-AF65-F5344CB8AC3E}">
        <p14:creationId xmlns:p14="http://schemas.microsoft.com/office/powerpoint/2010/main" val="3733957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Reference Books</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a:xfrm>
            <a:off x="834481" y="1600200"/>
            <a:ext cx="12961441" cy="5486400"/>
          </a:xfrm>
        </p:spPr>
        <p:txBody>
          <a:bodyPr/>
          <a:lstStyle/>
          <a:p>
            <a:pPr lvl="0" algn="just"/>
            <a:r>
              <a:rPr lang="x-none" dirty="0">
                <a:solidFill>
                  <a:srgbClr val="00B0F0"/>
                </a:solidFill>
              </a:rPr>
              <a:t>Berenson and Levine</a:t>
            </a:r>
            <a:r>
              <a:rPr lang="x-none" dirty="0"/>
              <a:t>, Basic Business Statistics, Prentice- Hall India (1996, 6</a:t>
            </a:r>
            <a:r>
              <a:rPr lang="x-none" baseline="30000" dirty="0"/>
              <a:t>th</a:t>
            </a:r>
            <a:r>
              <a:rPr lang="x-none" dirty="0"/>
              <a:t>edition)</a:t>
            </a:r>
            <a:endParaRPr lang="en-US" dirty="0"/>
          </a:p>
          <a:p>
            <a:pPr lvl="0" algn="just"/>
            <a:r>
              <a:rPr lang="x-none" dirty="0">
                <a:solidFill>
                  <a:srgbClr val="FF3399"/>
                </a:solidFill>
              </a:rPr>
              <a:t>P K Srimani and M Vinayaka Murthy</a:t>
            </a:r>
            <a:r>
              <a:rPr lang="x-none" dirty="0"/>
              <a:t>, “Probability and Statistics”, Subhas Stores, 2000</a:t>
            </a:r>
            <a:endParaRPr lang="en-US" dirty="0"/>
          </a:p>
          <a:p>
            <a:pPr lvl="0" algn="just"/>
            <a:r>
              <a:rPr lang="x-none" dirty="0"/>
              <a:t>Medhi. J, “Statistical methods - An introductory text”, new age publications, 2009 edition.</a:t>
            </a:r>
            <a:endParaRPr lang="en-US" dirty="0"/>
          </a:p>
          <a:p>
            <a:pPr lvl="0" algn="just"/>
            <a:r>
              <a:rPr lang="x-none" dirty="0">
                <a:solidFill>
                  <a:srgbClr val="7030A0"/>
                </a:solidFill>
              </a:rPr>
              <a:t>D.C. Montogomery and G.C. Runger</a:t>
            </a:r>
            <a:r>
              <a:rPr lang="x-none" dirty="0"/>
              <a:t>, “Applied Statistics and Probability for engineers”, New Jersey,John Wiley and Sons, 3rd edition, 2003.</a:t>
            </a:r>
            <a:endParaRPr lang="en-US" dirty="0"/>
          </a:p>
          <a:p>
            <a:pPr lvl="0" algn="just"/>
            <a:r>
              <a:rPr lang="x-none" dirty="0">
                <a:solidFill>
                  <a:srgbClr val="3333CC"/>
                </a:solidFill>
              </a:rPr>
              <a:t>Ross Sheldon</a:t>
            </a:r>
            <a:r>
              <a:rPr lang="x-none" dirty="0"/>
              <a:t>, A First Course in Probability, Macmillan , (6th edition)</a:t>
            </a:r>
            <a:endParaRPr lang="en-US" dirty="0"/>
          </a:p>
          <a:p>
            <a:pPr lvl="0" algn="just"/>
            <a:r>
              <a:rPr lang="x-none" dirty="0">
                <a:solidFill>
                  <a:srgbClr val="92D050"/>
                </a:solidFill>
              </a:rPr>
              <a:t>S M Ross</a:t>
            </a:r>
            <a:r>
              <a:rPr lang="x-none" dirty="0"/>
              <a:t>, “Introduction to Probability and Statistics for Engineers and Scientists”, Academic Foundation, 2011</a:t>
            </a:r>
            <a:endParaRPr lang="en-US" altLang="ja-JP" dirty="0"/>
          </a:p>
          <a:p>
            <a:pPr marL="0" indent="0">
              <a:lnSpc>
                <a:spcPct val="150000"/>
              </a:lnSpc>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a:t>
            </a:fld>
            <a:endParaRPr lang="en-NZ" dirty="0">
              <a:solidFill>
                <a:srgbClr val="000000"/>
              </a:solidFill>
            </a:endParaRPr>
          </a:p>
        </p:txBody>
      </p:sp>
    </p:spTree>
    <p:extLst>
      <p:ext uri="{BB962C8B-B14F-4D97-AF65-F5344CB8AC3E}">
        <p14:creationId xmlns:p14="http://schemas.microsoft.com/office/powerpoint/2010/main" val="310396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arn(inVertical)">
                                      <p:cBhvr>
                                        <p:cTn id="14" dur="500"/>
                                        <p:tgtEl>
                                          <p:spTgt spid="6">
                                            <p:txEl>
                                              <p:pRg st="2" end="2"/>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arn(inVertical)">
                                      <p:cBhvr>
                                        <p:cTn id="17" dur="500"/>
                                        <p:tgtEl>
                                          <p:spTgt spid="6">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arn(inVertical)">
                                      <p:cBhvr>
                                        <p:cTn id="20" dur="500"/>
                                        <p:tgtEl>
                                          <p:spTgt spid="6">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arn(inVertical)">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4804319" cy="820457"/>
          </a:xfrm>
        </p:spPr>
        <p:txBody>
          <a:bodyPr/>
          <a:lstStyle/>
          <a:p>
            <a:r>
              <a:rPr lang="en-US" sz="3600" b="1" dirty="0" smtClean="0"/>
              <a:t>Functions 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100</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143000" y="2274304"/>
            <a:ext cx="5150795" cy="2743200"/>
          </a:xfrm>
          <a:prstGeom prst="rect">
            <a:avLst/>
          </a:prstGeom>
        </p:spPr>
      </p:pic>
      <p:pic>
        <p:nvPicPr>
          <p:cNvPr id="5" name="Picture 4"/>
          <p:cNvPicPr>
            <a:picLocks noChangeAspect="1"/>
          </p:cNvPicPr>
          <p:nvPr/>
        </p:nvPicPr>
        <p:blipFill>
          <a:blip r:embed="rId3"/>
          <a:stretch>
            <a:fillRect/>
          </a:stretch>
        </p:blipFill>
        <p:spPr>
          <a:xfrm>
            <a:off x="7696200" y="2274304"/>
            <a:ext cx="5333306" cy="2911778"/>
          </a:xfrm>
          <a:prstGeom prst="rect">
            <a:avLst/>
          </a:prstGeom>
        </p:spPr>
      </p:pic>
    </p:spTree>
    <p:extLst>
      <p:ext uri="{BB962C8B-B14F-4D97-AF65-F5344CB8AC3E}">
        <p14:creationId xmlns:p14="http://schemas.microsoft.com/office/powerpoint/2010/main" val="37216579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490120" cy="1005842"/>
          </a:xfrm>
        </p:spPr>
        <p:txBody>
          <a:bodyPr/>
          <a:lstStyle/>
          <a:p>
            <a:r>
              <a:rPr lang="en-US" sz="3600" b="1" dirty="0"/>
              <a:t>types </a:t>
            </a:r>
            <a:r>
              <a:rPr lang="en-US" sz="3600" b="1" dirty="0" smtClean="0"/>
              <a:t>of Functions</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101</a:t>
            </a:fld>
            <a:endParaRPr lang="en-NZ" dirty="0">
              <a:solidFill>
                <a:srgbClr val="000000"/>
              </a:solidFill>
            </a:endParaRPr>
          </a:p>
        </p:txBody>
      </p:sp>
      <p:sp>
        <p:nvSpPr>
          <p:cNvPr id="2" name="Rectangle 1"/>
          <p:cNvSpPr/>
          <p:nvPr/>
        </p:nvSpPr>
        <p:spPr>
          <a:xfrm>
            <a:off x="1219199" y="1480785"/>
            <a:ext cx="12421375" cy="4893647"/>
          </a:xfrm>
          <a:prstGeom prst="rect">
            <a:avLst/>
          </a:prstGeom>
        </p:spPr>
        <p:txBody>
          <a:bodyPr wrap="square">
            <a:spAutoFit/>
          </a:bodyPr>
          <a:lstStyle/>
          <a:p>
            <a:r>
              <a:rPr lang="en-IN" dirty="0"/>
              <a:t>1. </a:t>
            </a:r>
            <a:r>
              <a:rPr lang="en-IN" dirty="0">
                <a:solidFill>
                  <a:srgbClr val="FF0000"/>
                </a:solidFill>
              </a:rPr>
              <a:t>Identity </a:t>
            </a:r>
            <a:r>
              <a:rPr lang="en-IN" dirty="0" smtClean="0">
                <a:solidFill>
                  <a:srgbClr val="FF0000"/>
                </a:solidFill>
              </a:rPr>
              <a:t>function : </a:t>
            </a:r>
            <a:r>
              <a:rPr lang="en-IN" dirty="0" smtClean="0"/>
              <a:t> </a:t>
            </a:r>
            <a:r>
              <a:rPr lang="en-IN" dirty="0"/>
              <a:t>A function f : A → A such that f(a) = a, ∀ a ∈ A is called the identity function.</a:t>
            </a:r>
          </a:p>
          <a:p>
            <a:r>
              <a:rPr lang="en-IN" dirty="0" err="1"/>
              <a:t>Eg</a:t>
            </a:r>
            <a:r>
              <a:rPr lang="en-IN" dirty="0"/>
              <a:t>: If A = {a, b, c} then f : A → A defined f(a) = a, f(b) = b, f(c) = c</a:t>
            </a:r>
            <a:r>
              <a:rPr lang="en-IN" dirty="0" smtClean="0"/>
              <a:t>.</a:t>
            </a:r>
          </a:p>
          <a:p>
            <a:endParaRPr lang="en-IN" dirty="0"/>
          </a:p>
          <a:p>
            <a:endParaRPr lang="en-IN" dirty="0" smtClean="0"/>
          </a:p>
          <a:p>
            <a:endParaRPr lang="en-IN" dirty="0"/>
          </a:p>
          <a:p>
            <a:endParaRPr lang="en-IN" dirty="0" smtClean="0"/>
          </a:p>
          <a:p>
            <a:r>
              <a:rPr lang="en-US" dirty="0"/>
              <a:t>2. </a:t>
            </a:r>
            <a:r>
              <a:rPr lang="en-US" dirty="0">
                <a:solidFill>
                  <a:srgbClr val="0000FF"/>
                </a:solidFill>
              </a:rPr>
              <a:t>Constant </a:t>
            </a:r>
            <a:r>
              <a:rPr lang="en-US" dirty="0" smtClean="0">
                <a:solidFill>
                  <a:srgbClr val="0000FF"/>
                </a:solidFill>
              </a:rPr>
              <a:t>function :  </a:t>
            </a:r>
            <a:r>
              <a:rPr lang="en-US" dirty="0"/>
              <a:t>A function f : A → B such that f(a) = K, ∀ a ∈ A where K is a fixed element of B is called </a:t>
            </a:r>
            <a:r>
              <a:rPr lang="en-US" dirty="0" smtClean="0"/>
              <a:t>constant </a:t>
            </a:r>
            <a:r>
              <a:rPr lang="en-US" dirty="0"/>
              <a:t>function.</a:t>
            </a:r>
          </a:p>
          <a:p>
            <a:endParaRPr lang="en-US" dirty="0" smtClean="0"/>
          </a:p>
          <a:p>
            <a:r>
              <a:rPr lang="en-US" dirty="0" err="1" smtClean="0"/>
              <a:t>Eg</a:t>
            </a:r>
            <a:r>
              <a:rPr lang="en-US" dirty="0"/>
              <a:t>: Let A = {1, 3, 5, 7} and B = {2, 4, 6, 8}</a:t>
            </a:r>
          </a:p>
          <a:p>
            <a:r>
              <a:rPr lang="en-US" dirty="0" smtClean="0"/>
              <a:t>		Define </a:t>
            </a:r>
            <a:r>
              <a:rPr lang="en-US" dirty="0"/>
              <a:t>f(1) = 6, f(3) = 6, f(5) = 6 and f(7) = 6</a:t>
            </a:r>
            <a:endParaRPr lang="en-IN" dirty="0"/>
          </a:p>
        </p:txBody>
      </p:sp>
    </p:spTree>
    <p:extLst>
      <p:ext uri="{BB962C8B-B14F-4D97-AF65-F5344CB8AC3E}">
        <p14:creationId xmlns:p14="http://schemas.microsoft.com/office/powerpoint/2010/main" val="18142590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395120" cy="1005842"/>
          </a:xfrm>
        </p:spPr>
        <p:txBody>
          <a:bodyPr/>
          <a:lstStyle/>
          <a:p>
            <a:r>
              <a:rPr lang="en-US" sz="3600" b="1" dirty="0" smtClean="0"/>
              <a:t>Types of Functions </a:t>
            </a:r>
            <a:r>
              <a:rPr lang="en-IN" sz="3600" b="1" dirty="0" smtClean="0"/>
              <a:t>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102</a:t>
            </a:fld>
            <a:endParaRPr lang="en-NZ" dirty="0">
              <a:solidFill>
                <a:srgbClr val="000000"/>
              </a:solidFill>
            </a:endParaRPr>
          </a:p>
        </p:txBody>
      </p:sp>
      <p:sp>
        <p:nvSpPr>
          <p:cNvPr id="2" name="Rectangle 1"/>
          <p:cNvSpPr/>
          <p:nvPr/>
        </p:nvSpPr>
        <p:spPr>
          <a:xfrm>
            <a:off x="914400" y="1476303"/>
            <a:ext cx="13335000" cy="4493538"/>
          </a:xfrm>
          <a:prstGeom prst="rect">
            <a:avLst/>
          </a:prstGeom>
        </p:spPr>
        <p:txBody>
          <a:bodyPr wrap="square">
            <a:spAutoFit/>
          </a:bodyPr>
          <a:lstStyle/>
          <a:p>
            <a:r>
              <a:rPr lang="en-IN" dirty="0" smtClean="0"/>
              <a:t>3. </a:t>
            </a:r>
            <a:r>
              <a:rPr lang="en-IN" dirty="0" smtClean="0">
                <a:solidFill>
                  <a:srgbClr val="FF3300"/>
                </a:solidFill>
              </a:rPr>
              <a:t>Onto </a:t>
            </a:r>
            <a:r>
              <a:rPr lang="en-IN" dirty="0">
                <a:solidFill>
                  <a:srgbClr val="FF3300"/>
                </a:solidFill>
              </a:rPr>
              <a:t>function (Surjective function</a:t>
            </a:r>
            <a:r>
              <a:rPr lang="en-IN" dirty="0" smtClean="0">
                <a:solidFill>
                  <a:srgbClr val="FF3300"/>
                </a:solidFill>
              </a:rPr>
              <a:t>)</a:t>
            </a:r>
            <a:r>
              <a:rPr lang="en-IN" dirty="0" smtClean="0"/>
              <a:t> :  </a:t>
            </a:r>
            <a:r>
              <a:rPr lang="en-IN" dirty="0"/>
              <a:t>A function f : A → B is said to be an onto function (Surjective) if ∀ b ∈ B, ∃ </a:t>
            </a:r>
            <a:r>
              <a:rPr lang="en-IN" dirty="0" err="1"/>
              <a:t>atleast</a:t>
            </a:r>
            <a:r>
              <a:rPr lang="en-IN" dirty="0"/>
              <a:t> one </a:t>
            </a:r>
            <a:r>
              <a:rPr lang="en-IN" dirty="0" smtClean="0"/>
              <a:t>element </a:t>
            </a:r>
            <a:r>
              <a:rPr lang="en-IN" dirty="0"/>
              <a:t>a ∈ A such that f(a) = b { codomain = image</a:t>
            </a:r>
            <a:r>
              <a:rPr lang="en-IN" dirty="0" smtClean="0"/>
              <a:t>}</a:t>
            </a:r>
          </a:p>
          <a:p>
            <a:endParaRPr lang="en-IN" dirty="0"/>
          </a:p>
          <a:p>
            <a:endParaRPr lang="en-IN" dirty="0" smtClean="0"/>
          </a:p>
          <a:p>
            <a:endParaRPr lang="en-IN" dirty="0"/>
          </a:p>
          <a:p>
            <a:endParaRPr lang="en-IN" dirty="0" smtClean="0"/>
          </a:p>
          <a:p>
            <a:endParaRPr lang="en-US" dirty="0" smtClean="0"/>
          </a:p>
          <a:p>
            <a:r>
              <a:rPr lang="en-US" dirty="0" smtClean="0"/>
              <a:t>A </a:t>
            </a:r>
            <a:r>
              <a:rPr lang="en-US" dirty="0"/>
              <a:t>function f : A → B is said to be onto </a:t>
            </a:r>
            <a:r>
              <a:rPr lang="en-US" dirty="0" err="1"/>
              <a:t>iff</a:t>
            </a:r>
            <a:r>
              <a:rPr lang="en-US" dirty="0"/>
              <a:t> R(f) = B</a:t>
            </a:r>
            <a:endParaRPr lang="en-IN" dirty="0"/>
          </a:p>
          <a:p>
            <a:endParaRPr lang="en-IN" dirty="0"/>
          </a:p>
          <a:p>
            <a:r>
              <a:rPr lang="en-IN" dirty="0" smtClean="0"/>
              <a:t>4. </a:t>
            </a:r>
            <a:r>
              <a:rPr lang="en-US" dirty="0">
                <a:solidFill>
                  <a:srgbClr val="00B0F0"/>
                </a:solidFill>
              </a:rPr>
              <a:t>Into </a:t>
            </a:r>
            <a:r>
              <a:rPr lang="en-US" dirty="0" smtClean="0">
                <a:solidFill>
                  <a:srgbClr val="00B0F0"/>
                </a:solidFill>
              </a:rPr>
              <a:t>function:</a:t>
            </a:r>
            <a:r>
              <a:rPr lang="en-US" dirty="0" smtClean="0"/>
              <a:t>  </a:t>
            </a:r>
            <a:r>
              <a:rPr lang="en-US" dirty="0"/>
              <a:t>A function f : A → B is said to be into function if R(f) is a proper subset of B </a:t>
            </a:r>
            <a:r>
              <a:rPr lang="en-US" dirty="0" smtClean="0"/>
              <a:t>  i.e</a:t>
            </a:r>
            <a:r>
              <a:rPr lang="en-US" dirty="0"/>
              <a:t>. R (f) ⊂ B</a:t>
            </a:r>
            <a:endParaRPr lang="en-IN" dirty="0"/>
          </a:p>
        </p:txBody>
      </p:sp>
      <p:pic>
        <p:nvPicPr>
          <p:cNvPr id="3" name="Picture 2"/>
          <p:cNvPicPr>
            <a:picLocks noChangeAspect="1"/>
          </p:cNvPicPr>
          <p:nvPr/>
        </p:nvPicPr>
        <p:blipFill>
          <a:blip r:embed="rId2"/>
          <a:stretch>
            <a:fillRect/>
          </a:stretch>
        </p:blipFill>
        <p:spPr>
          <a:xfrm>
            <a:off x="5865541" y="2304656"/>
            <a:ext cx="1716359" cy="1843925"/>
          </a:xfrm>
          <a:prstGeom prst="rect">
            <a:avLst/>
          </a:prstGeom>
        </p:spPr>
      </p:pic>
      <p:pic>
        <p:nvPicPr>
          <p:cNvPr id="5" name="Picture 4"/>
          <p:cNvPicPr>
            <a:picLocks noChangeAspect="1"/>
          </p:cNvPicPr>
          <p:nvPr/>
        </p:nvPicPr>
        <p:blipFill>
          <a:blip r:embed="rId3"/>
          <a:stretch>
            <a:fillRect/>
          </a:stretch>
        </p:blipFill>
        <p:spPr>
          <a:xfrm>
            <a:off x="6019800" y="5571223"/>
            <a:ext cx="1832442" cy="1743978"/>
          </a:xfrm>
          <a:prstGeom prst="rect">
            <a:avLst/>
          </a:prstGeom>
        </p:spPr>
      </p:pic>
    </p:spTree>
    <p:extLst>
      <p:ext uri="{BB962C8B-B14F-4D97-AF65-F5344CB8AC3E}">
        <p14:creationId xmlns:p14="http://schemas.microsoft.com/office/powerpoint/2010/main" val="42202004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395120" cy="1005842"/>
          </a:xfrm>
        </p:spPr>
        <p:txBody>
          <a:bodyPr/>
          <a:lstStyle/>
          <a:p>
            <a:r>
              <a:rPr lang="en-US" sz="3600" b="1" dirty="0" smtClean="0"/>
              <a:t>Types of Functions </a:t>
            </a:r>
            <a:r>
              <a:rPr lang="en-IN" sz="3600" b="1" dirty="0" smtClean="0"/>
              <a:t>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103</a:t>
            </a:fld>
            <a:endParaRPr lang="en-NZ" dirty="0">
              <a:solidFill>
                <a:srgbClr val="000000"/>
              </a:solidFill>
            </a:endParaRPr>
          </a:p>
        </p:txBody>
      </p:sp>
      <p:sp>
        <p:nvSpPr>
          <p:cNvPr id="2" name="Rectangle 1"/>
          <p:cNvSpPr/>
          <p:nvPr/>
        </p:nvSpPr>
        <p:spPr>
          <a:xfrm>
            <a:off x="874440" y="1143000"/>
            <a:ext cx="13070159" cy="2492990"/>
          </a:xfrm>
          <a:prstGeom prst="rect">
            <a:avLst/>
          </a:prstGeom>
        </p:spPr>
        <p:txBody>
          <a:bodyPr wrap="square">
            <a:spAutoFit/>
          </a:bodyPr>
          <a:lstStyle/>
          <a:p>
            <a:r>
              <a:rPr lang="en-IN" dirty="0"/>
              <a:t>5. </a:t>
            </a:r>
            <a:r>
              <a:rPr lang="en-IN" dirty="0">
                <a:solidFill>
                  <a:srgbClr val="00B0F0"/>
                </a:solidFill>
              </a:rPr>
              <a:t>One to one function (injective function</a:t>
            </a:r>
            <a:r>
              <a:rPr lang="en-IN" dirty="0" smtClean="0">
                <a:solidFill>
                  <a:srgbClr val="00B0F0"/>
                </a:solidFill>
              </a:rPr>
              <a:t>) </a:t>
            </a:r>
            <a:r>
              <a:rPr lang="en-IN" dirty="0" smtClean="0"/>
              <a:t>:  </a:t>
            </a:r>
            <a:r>
              <a:rPr lang="en-IN" dirty="0"/>
              <a:t>A function f : A → B is said to be injective if ∀ a, </a:t>
            </a:r>
            <a:r>
              <a:rPr lang="en-IN" dirty="0" smtClean="0"/>
              <a:t>a2, </a:t>
            </a:r>
            <a:r>
              <a:rPr lang="en-IN" dirty="0"/>
              <a:t>∈ A, a1 ≠ a2 ⇒</a:t>
            </a:r>
            <a:r>
              <a:rPr lang="en-IN" dirty="0" smtClean="0"/>
              <a:t>f(a1) </a:t>
            </a:r>
            <a:r>
              <a:rPr lang="en-IN" dirty="0"/>
              <a:t>≠ </a:t>
            </a:r>
            <a:r>
              <a:rPr lang="en-IN" dirty="0" smtClean="0"/>
              <a:t>f(a2)</a:t>
            </a:r>
            <a:endParaRPr lang="en-IN" dirty="0"/>
          </a:p>
          <a:p>
            <a:r>
              <a:rPr lang="en-IN" dirty="0"/>
              <a:t> or ∀ </a:t>
            </a:r>
            <a:r>
              <a:rPr lang="en-IN" dirty="0" smtClean="0"/>
              <a:t>a1, a2, </a:t>
            </a:r>
            <a:r>
              <a:rPr lang="en-IN" dirty="0"/>
              <a:t>∈ A, a1 = a2 ⇒</a:t>
            </a:r>
            <a:r>
              <a:rPr lang="en-IN" dirty="0" smtClean="0"/>
              <a:t>f(a1) </a:t>
            </a:r>
            <a:r>
              <a:rPr lang="en-IN" dirty="0"/>
              <a:t>= </a:t>
            </a:r>
            <a:r>
              <a:rPr lang="en-IN" dirty="0" smtClean="0"/>
              <a:t>f(a2)</a:t>
            </a:r>
            <a:endParaRPr lang="en-IN" dirty="0"/>
          </a:p>
          <a:p>
            <a:endParaRPr lang="en-IN" dirty="0" smtClean="0"/>
          </a:p>
          <a:p>
            <a:r>
              <a:rPr lang="en-IN" dirty="0" smtClean="0"/>
              <a:t>Other</a:t>
            </a:r>
            <a:r>
              <a:rPr lang="en-IN" dirty="0"/>
              <a:t>: The function f is said to be one to one if the distinct elementary of A have distinct </a:t>
            </a:r>
          </a:p>
          <a:p>
            <a:r>
              <a:rPr lang="en-IN" dirty="0"/>
              <a:t>image in B. </a:t>
            </a:r>
          </a:p>
        </p:txBody>
      </p:sp>
      <p:pic>
        <p:nvPicPr>
          <p:cNvPr id="3" name="Picture 2"/>
          <p:cNvPicPr>
            <a:picLocks noChangeAspect="1"/>
          </p:cNvPicPr>
          <p:nvPr/>
        </p:nvPicPr>
        <p:blipFill>
          <a:blip r:embed="rId2"/>
          <a:stretch>
            <a:fillRect/>
          </a:stretch>
        </p:blipFill>
        <p:spPr>
          <a:xfrm>
            <a:off x="5334000" y="3809999"/>
            <a:ext cx="3124200" cy="2914523"/>
          </a:xfrm>
          <a:prstGeom prst="rect">
            <a:avLst/>
          </a:prstGeom>
        </p:spPr>
      </p:pic>
    </p:spTree>
    <p:extLst>
      <p:ext uri="{BB962C8B-B14F-4D97-AF65-F5344CB8AC3E}">
        <p14:creationId xmlns:p14="http://schemas.microsoft.com/office/powerpoint/2010/main" val="15831555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395120" cy="1005842"/>
          </a:xfrm>
        </p:spPr>
        <p:txBody>
          <a:bodyPr/>
          <a:lstStyle/>
          <a:p>
            <a:r>
              <a:rPr lang="en-US" sz="3600" b="1" dirty="0" smtClean="0"/>
              <a:t>Types of Functions </a:t>
            </a:r>
            <a:r>
              <a:rPr lang="en-IN" sz="3600" b="1" dirty="0" smtClean="0"/>
              <a:t>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104</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429000" y="1295400"/>
            <a:ext cx="8229600" cy="5829300"/>
          </a:xfrm>
          <a:prstGeom prst="rect">
            <a:avLst/>
          </a:prstGeom>
        </p:spPr>
      </p:pic>
    </p:spTree>
    <p:extLst>
      <p:ext uri="{BB962C8B-B14F-4D97-AF65-F5344CB8AC3E}">
        <p14:creationId xmlns:p14="http://schemas.microsoft.com/office/powerpoint/2010/main" val="1521497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395120" cy="1005842"/>
          </a:xfrm>
        </p:spPr>
        <p:txBody>
          <a:bodyPr/>
          <a:lstStyle/>
          <a:p>
            <a:r>
              <a:rPr lang="en-US" sz="3600" b="1" dirty="0" smtClean="0"/>
              <a:t>Types of Functions </a:t>
            </a:r>
            <a:r>
              <a:rPr lang="en-IN" sz="3600" b="1" dirty="0" smtClean="0"/>
              <a:t>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105</a:t>
            </a:fld>
            <a:endParaRPr lang="en-NZ" dirty="0">
              <a:solidFill>
                <a:srgbClr val="000000"/>
              </a:solidFill>
            </a:endParaRPr>
          </a:p>
        </p:txBody>
      </p:sp>
    </p:spTree>
    <p:extLst>
      <p:ext uri="{BB962C8B-B14F-4D97-AF65-F5344CB8AC3E}">
        <p14:creationId xmlns:p14="http://schemas.microsoft.com/office/powerpoint/2010/main" val="24586882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395120" cy="1005842"/>
          </a:xfrm>
        </p:spPr>
        <p:txBody>
          <a:bodyPr/>
          <a:lstStyle/>
          <a:p>
            <a:r>
              <a:rPr lang="en-US" sz="3600" b="1" dirty="0" smtClean="0"/>
              <a:t>Types of Functions </a:t>
            </a:r>
            <a:r>
              <a:rPr lang="en-IN" sz="3600" b="1" dirty="0" smtClean="0"/>
              <a:t>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106</a:t>
            </a:fld>
            <a:endParaRPr lang="en-NZ" dirty="0">
              <a:solidFill>
                <a:srgbClr val="000000"/>
              </a:solidFill>
            </a:endParaRPr>
          </a:p>
        </p:txBody>
      </p:sp>
    </p:spTree>
    <p:extLst>
      <p:ext uri="{BB962C8B-B14F-4D97-AF65-F5344CB8AC3E}">
        <p14:creationId xmlns:p14="http://schemas.microsoft.com/office/powerpoint/2010/main" val="18533728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107</a:t>
            </a:fld>
            <a:endParaRPr lang="en-NZ" dirty="0">
              <a:solidFill>
                <a:srgbClr val="000000"/>
              </a:solidFill>
            </a:endParaRPr>
          </a:p>
        </p:txBody>
      </p:sp>
      <p:sp>
        <p:nvSpPr>
          <p:cNvPr id="6" name="Text Placeholder 8">
            <a:extLst>
              <a:ext uri="{FF2B5EF4-FFF2-40B4-BE49-F238E27FC236}">
                <a16:creationId xmlns:a16="http://schemas.microsoft.com/office/drawing/2014/main" id="{AC9019FB-2D22-4A60-86FD-93CC570280F4}"/>
              </a:ext>
            </a:extLst>
          </p:cNvPr>
          <p:cNvSpPr txBox="1">
            <a:spLocks/>
          </p:cNvSpPr>
          <p:nvPr/>
        </p:nvSpPr>
        <p:spPr>
          <a:xfrm>
            <a:off x="834481" y="2438400"/>
            <a:ext cx="4495800" cy="1443318"/>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IN" altLang="en-US" dirty="0" smtClean="0"/>
              <a:t>Function</a:t>
            </a:r>
          </a:p>
          <a:p>
            <a:pPr marL="457200" indent="-457200">
              <a:buFont typeface="Wingdings" panose="05000000000000000000" pitchFamily="2" charset="2"/>
              <a:buChar char="Ø"/>
            </a:pPr>
            <a:r>
              <a:rPr lang="en-IN" dirty="0" smtClean="0"/>
              <a:t>Types of Functions</a:t>
            </a: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38757402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108</a:t>
            </a:fld>
            <a:endParaRPr lang="en-NZ" dirty="0">
              <a:solidFill>
                <a:srgbClr val="000000"/>
              </a:solidFill>
            </a:endParaRPr>
          </a:p>
        </p:txBody>
      </p:sp>
    </p:spTree>
    <p:extLst>
      <p:ext uri="{BB962C8B-B14F-4D97-AF65-F5344CB8AC3E}">
        <p14:creationId xmlns:p14="http://schemas.microsoft.com/office/powerpoint/2010/main" val="32460014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650732" cy="1005842"/>
          </a:xfrm>
        </p:spPr>
        <p:txBody>
          <a:bodyPr/>
          <a:lstStyle/>
          <a:p>
            <a:r>
              <a:rPr lang="en-US" b="1" dirty="0"/>
              <a:t>Lecture -12, Composition of a functions and Inverse functions problems</a:t>
            </a:r>
          </a:p>
        </p:txBody>
      </p:sp>
      <p:sp>
        <p:nvSpPr>
          <p:cNvPr id="4" name="Text Placeholder 8"/>
          <p:cNvSpPr txBox="1">
            <a:spLocks/>
          </p:cNvSpPr>
          <p:nvPr/>
        </p:nvSpPr>
        <p:spPr>
          <a:xfrm>
            <a:off x="6934200" y="2128723"/>
            <a:ext cx="4956719" cy="51845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AutoNum type="arabicPeriod" startAt="11"/>
            </a:pPr>
            <a:endParaRPr lang="en-US" dirty="0"/>
          </a:p>
          <a:p>
            <a:pPr>
              <a:buAutoNum type="arabicPeriod" startAt="11"/>
            </a:pPr>
            <a:endParaRPr lang="en-US"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8"/>
          <p:cNvSpPr txBox="1">
            <a:spLocks/>
          </p:cNvSpPr>
          <p:nvPr/>
        </p:nvSpPr>
        <p:spPr>
          <a:xfrm>
            <a:off x="8073452" y="3428999"/>
            <a:ext cx="5411760" cy="4260613"/>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endParaRPr lang="en-US" sz="3200" b="1" dirty="0"/>
          </a:p>
        </p:txBody>
      </p:sp>
      <p:sp>
        <p:nvSpPr>
          <p:cNvPr id="7" name="Text Placeholder 8"/>
          <p:cNvSpPr txBox="1">
            <a:spLocks/>
          </p:cNvSpPr>
          <p:nvPr/>
        </p:nvSpPr>
        <p:spPr>
          <a:xfrm>
            <a:off x="7696200" y="2372560"/>
            <a:ext cx="25908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577058" y="3272356"/>
            <a:ext cx="6099748" cy="1452044"/>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Ø"/>
            </a:pPr>
            <a:r>
              <a:rPr lang="en-US" dirty="0" smtClean="0"/>
              <a:t>Composition of a Functions</a:t>
            </a:r>
            <a:endParaRPr lang="en-US" dirty="0"/>
          </a:p>
          <a:p>
            <a:pPr marL="457200" indent="-457200" algn="just">
              <a:buFont typeface="Wingdings" panose="05000000000000000000" pitchFamily="2" charset="2"/>
              <a:buChar char="Ø"/>
            </a:pPr>
            <a:r>
              <a:rPr lang="en-US" altLang="en-US" dirty="0" smtClean="0">
                <a:latin typeface="Roboto Medium"/>
              </a:rPr>
              <a:t>Inverse Function</a:t>
            </a:r>
            <a:endParaRPr lang="en-US" altLang="en-US" dirty="0">
              <a:latin typeface="Roboto Medium"/>
            </a:endParaRP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109</a:t>
            </a:fld>
            <a:endParaRPr lang="en-NZ" dirty="0">
              <a:solidFill>
                <a:srgbClr val="000000"/>
              </a:solidFill>
            </a:endParaRPr>
          </a:p>
        </p:txBody>
      </p:sp>
      <p:sp>
        <p:nvSpPr>
          <p:cNvPr id="12" name="Text Placeholder 8">
            <a:extLst>
              <a:ext uri="{FF2B5EF4-FFF2-40B4-BE49-F238E27FC236}">
                <a16:creationId xmlns:a16="http://schemas.microsoft.com/office/drawing/2014/main" id="{AC9019FB-2D22-4A60-86FD-93CC570280F4}"/>
              </a:ext>
            </a:extLst>
          </p:cNvPr>
          <p:cNvSpPr txBox="1">
            <a:spLocks/>
          </p:cNvSpPr>
          <p:nvPr/>
        </p:nvSpPr>
        <p:spPr>
          <a:xfrm>
            <a:off x="1301781" y="3428999"/>
            <a:ext cx="4495800" cy="1443318"/>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IN" altLang="en-US" dirty="0" smtClean="0"/>
              <a:t>Function</a:t>
            </a:r>
          </a:p>
          <a:p>
            <a:pPr marL="457200" indent="-457200">
              <a:buFont typeface="Wingdings" panose="05000000000000000000" pitchFamily="2" charset="2"/>
              <a:buChar char="Ø"/>
            </a:pPr>
            <a:r>
              <a:rPr lang="en-IN" dirty="0" smtClean="0"/>
              <a:t>Types of Functions</a:t>
            </a: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1524393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p:txBody>
          <a:bodyPr/>
          <a:lstStyle/>
          <a:p>
            <a:pPr marL="0" indent="0" algn="just">
              <a:spcAft>
                <a:spcPts val="600"/>
              </a:spcAft>
              <a:buNone/>
            </a:pPr>
            <a:r>
              <a:rPr lang="en-US" dirty="0"/>
              <a:t>The Scheme of Assessment and Evaluation will have </a:t>
            </a:r>
            <a:r>
              <a:rPr lang="en-US" dirty="0">
                <a:solidFill>
                  <a:srgbClr val="FF3399"/>
                </a:solidFill>
              </a:rPr>
              <a:t>TWO PARTS</a:t>
            </a:r>
            <a:r>
              <a:rPr lang="en-US" dirty="0"/>
              <a:t>, namely;</a:t>
            </a:r>
          </a:p>
          <a:p>
            <a:pPr marL="0" indent="0" algn="ctr">
              <a:spcAft>
                <a:spcPts val="600"/>
              </a:spcAft>
              <a:buNone/>
            </a:pPr>
            <a:r>
              <a:rPr lang="en-US" dirty="0" err="1"/>
              <a:t>i</a:t>
            </a:r>
            <a:r>
              <a:rPr lang="en-US" dirty="0"/>
              <a:t>) </a:t>
            </a:r>
            <a:r>
              <a:rPr lang="en-US" dirty="0">
                <a:solidFill>
                  <a:srgbClr val="0070C0"/>
                </a:solidFill>
              </a:rPr>
              <a:t>Internal Assessment (IA);</a:t>
            </a:r>
            <a:r>
              <a:rPr lang="en-US" dirty="0"/>
              <a:t> and</a:t>
            </a:r>
          </a:p>
          <a:p>
            <a:pPr marL="0" indent="0" algn="ctr">
              <a:spcAft>
                <a:spcPts val="600"/>
              </a:spcAft>
              <a:buNone/>
            </a:pPr>
            <a:r>
              <a:rPr lang="en-US" dirty="0"/>
              <a:t>ii) </a:t>
            </a:r>
            <a:r>
              <a:rPr lang="en-US" dirty="0">
                <a:solidFill>
                  <a:srgbClr val="FF0000"/>
                </a:solidFill>
              </a:rPr>
              <a:t>Semester End Examination</a:t>
            </a:r>
            <a:r>
              <a:rPr lang="en-US" dirty="0"/>
              <a:t> (SEE)</a:t>
            </a:r>
          </a:p>
          <a:p>
            <a:pPr marL="0" indent="0" algn="just">
              <a:buNone/>
            </a:pPr>
            <a:r>
              <a:rPr lang="en-US" dirty="0"/>
              <a:t>Assessment and Evaluation of each Course shall be for 100 marks. The Internal Assessment (IA) and Semester End Examination (SEE) of PG programs shall carry 50 marks each (i.e., 50 marks internal assessment; 50 marks semester end examination).</a:t>
            </a:r>
          </a:p>
          <a:p>
            <a:pPr marL="0" indent="0">
              <a:spcAft>
                <a:spcPts val="600"/>
              </a:spcAft>
              <a:buNone/>
            </a:pPr>
            <a:r>
              <a:rPr lang="en-US" dirty="0"/>
              <a:t>The 50 marks of Internal Assessment (IA) shall comprise of: </a:t>
            </a:r>
          </a:p>
          <a:p>
            <a:pPr marL="0" indent="0" algn="ctr">
              <a:spcAft>
                <a:spcPts val="600"/>
              </a:spcAft>
              <a:buNone/>
            </a:pPr>
            <a:r>
              <a:rPr lang="en-US" dirty="0">
                <a:solidFill>
                  <a:srgbClr val="FF3399"/>
                </a:solidFill>
              </a:rPr>
              <a:t>Internal Test           = 30 marks</a:t>
            </a:r>
          </a:p>
          <a:p>
            <a:pPr marL="0" indent="0" algn="ctr">
              <a:spcAft>
                <a:spcPts val="600"/>
              </a:spcAft>
              <a:buNone/>
            </a:pPr>
            <a:r>
              <a:rPr lang="en-US" dirty="0">
                <a:solidFill>
                  <a:srgbClr val="00B050"/>
                </a:solidFill>
              </a:rPr>
              <a:t>Assignments          = 10 marks</a:t>
            </a:r>
          </a:p>
          <a:p>
            <a:pPr marL="0" indent="0" algn="ctr">
              <a:spcAft>
                <a:spcPts val="600"/>
              </a:spcAft>
              <a:buNone/>
            </a:pPr>
            <a:r>
              <a:rPr lang="en-US" dirty="0">
                <a:solidFill>
                  <a:srgbClr val="00B0F0"/>
                </a:solidFill>
              </a:rPr>
              <a:t>Seminars                = 10 marks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a:t>
            </a:fld>
            <a:endParaRPr lang="en-NZ" dirty="0">
              <a:solidFill>
                <a:srgbClr val="000000"/>
              </a:solidFill>
            </a:endParaRPr>
          </a:p>
        </p:txBody>
      </p:sp>
    </p:spTree>
    <p:extLst>
      <p:ext uri="{BB962C8B-B14F-4D97-AF65-F5344CB8AC3E}">
        <p14:creationId xmlns:p14="http://schemas.microsoft.com/office/powerpoint/2010/main" val="123125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 calcmode="lin" valueType="num">
                                      <p:cBhvr additive="base">
                                        <p:cTn id="28"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1000"/>
                                        <p:tgtEl>
                                          <p:spTgt spid="6">
                                            <p:txEl>
                                              <p:pRg st="7" end="7"/>
                                            </p:txEl>
                                          </p:spTgt>
                                        </p:tgtEl>
                                      </p:cBhvr>
                                    </p:animEffect>
                                    <p:anim calcmode="lin" valueType="num">
                                      <p:cBhvr>
                                        <p:cTn id="4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Composition of a Functions </a:t>
            </a:r>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110</a:t>
            </a:fld>
            <a:endParaRPr lang="en-NZ" dirty="0">
              <a:solidFill>
                <a:srgbClr val="000000"/>
              </a:solidFill>
            </a:endParaRPr>
          </a:p>
        </p:txBody>
      </p:sp>
      <p:sp>
        <p:nvSpPr>
          <p:cNvPr id="2" name="Rectangle 1"/>
          <p:cNvSpPr/>
          <p:nvPr/>
        </p:nvSpPr>
        <p:spPr>
          <a:xfrm>
            <a:off x="834481" y="1453891"/>
            <a:ext cx="13338719" cy="4093428"/>
          </a:xfrm>
          <a:prstGeom prst="rect">
            <a:avLst/>
          </a:prstGeom>
        </p:spPr>
        <p:txBody>
          <a:bodyPr wrap="square">
            <a:spAutoFit/>
          </a:bodyPr>
          <a:lstStyle/>
          <a:p>
            <a:pPr algn="just"/>
            <a:r>
              <a:rPr lang="en-IN" dirty="0"/>
              <a:t>Definition: Let R be a relation from a set A to a set B and S a relation from B to a set C. The </a:t>
            </a:r>
            <a:r>
              <a:rPr lang="en-IN" dirty="0" smtClean="0">
                <a:solidFill>
                  <a:srgbClr val="FF3300"/>
                </a:solidFill>
              </a:rPr>
              <a:t>composite </a:t>
            </a:r>
            <a:r>
              <a:rPr lang="en-IN" dirty="0">
                <a:solidFill>
                  <a:srgbClr val="FF3300"/>
                </a:solidFill>
              </a:rPr>
              <a:t>of R and S </a:t>
            </a:r>
            <a:r>
              <a:rPr lang="en-IN" dirty="0"/>
              <a:t>is the relation consisting of ordered pairs (a, c), where a ∈ A, c ∈ C, and for </a:t>
            </a:r>
            <a:r>
              <a:rPr lang="en-IN" dirty="0" smtClean="0"/>
              <a:t>which </a:t>
            </a:r>
            <a:r>
              <a:rPr lang="en-IN" dirty="0"/>
              <a:t>there exists an element b ∈ B such that (a, b) ∈ R and (b, c) ∈ S. We denote the composite </a:t>
            </a:r>
            <a:r>
              <a:rPr lang="en-IN" dirty="0" smtClean="0"/>
              <a:t>of </a:t>
            </a:r>
            <a:r>
              <a:rPr lang="en-IN" dirty="0"/>
              <a:t>R and S by </a:t>
            </a:r>
            <a:r>
              <a:rPr lang="en-IN" dirty="0" err="1">
                <a:solidFill>
                  <a:srgbClr val="FF3300"/>
                </a:solidFill>
              </a:rPr>
              <a:t>RoS</a:t>
            </a:r>
            <a:r>
              <a:rPr lang="en-IN" dirty="0"/>
              <a:t>.</a:t>
            </a:r>
          </a:p>
          <a:p>
            <a:pPr algn="just"/>
            <a:r>
              <a:rPr lang="en-IN" dirty="0"/>
              <a:t> </a:t>
            </a:r>
            <a:r>
              <a:rPr lang="en-IN" dirty="0" smtClean="0"/>
              <a:t>			</a:t>
            </a:r>
          </a:p>
          <a:p>
            <a:pPr algn="just"/>
            <a:r>
              <a:rPr lang="en-IN" dirty="0"/>
              <a:t>	</a:t>
            </a:r>
            <a:r>
              <a:rPr lang="en-IN" dirty="0" smtClean="0"/>
              <a:t>		</a:t>
            </a:r>
            <a:r>
              <a:rPr lang="en-IN" dirty="0" err="1" smtClean="0"/>
              <a:t>RoS</a:t>
            </a:r>
            <a:r>
              <a:rPr lang="en-IN" dirty="0" smtClean="0"/>
              <a:t> </a:t>
            </a:r>
            <a:r>
              <a:rPr lang="en-IN" dirty="0"/>
              <a:t>= {(a, c) / (a, b)∈ R ∧ (b, c)∈</a:t>
            </a:r>
            <a:r>
              <a:rPr lang="en-IN" dirty="0" smtClean="0"/>
              <a:t>S }</a:t>
            </a:r>
            <a:endParaRPr lang="en-IN" dirty="0"/>
          </a:p>
          <a:p>
            <a:pPr algn="just"/>
            <a:endParaRPr lang="en-IN" dirty="0" smtClean="0"/>
          </a:p>
          <a:p>
            <a:pPr algn="just"/>
            <a:endParaRPr lang="en-IN" dirty="0"/>
          </a:p>
          <a:p>
            <a:pPr algn="just"/>
            <a:r>
              <a:rPr lang="en-IN" dirty="0" smtClean="0"/>
              <a:t>Note</a:t>
            </a:r>
            <a:r>
              <a:rPr lang="en-IN" dirty="0"/>
              <a:t>: </a:t>
            </a:r>
            <a:r>
              <a:rPr lang="en-IN" dirty="0" smtClean="0"/>
              <a:t>R</a:t>
            </a:r>
            <a:r>
              <a:rPr lang="en-IN" baseline="30000" dirty="0" smtClean="0"/>
              <a:t>2</a:t>
            </a:r>
            <a:r>
              <a:rPr lang="en-IN" dirty="0" smtClean="0"/>
              <a:t>  </a:t>
            </a:r>
            <a:r>
              <a:rPr lang="en-IN" dirty="0"/>
              <a:t>= </a:t>
            </a:r>
            <a:r>
              <a:rPr lang="en-IN" dirty="0" err="1"/>
              <a:t>RoR</a:t>
            </a:r>
            <a:r>
              <a:rPr lang="en-IN" dirty="0"/>
              <a:t>, </a:t>
            </a:r>
            <a:endParaRPr lang="en-IN" dirty="0" smtClean="0"/>
          </a:p>
          <a:p>
            <a:pPr algn="just"/>
            <a:r>
              <a:rPr lang="en-IN" dirty="0"/>
              <a:t> </a:t>
            </a:r>
            <a:r>
              <a:rPr lang="en-IN" dirty="0" smtClean="0"/>
              <a:t>         R</a:t>
            </a:r>
            <a:r>
              <a:rPr lang="en-IN" baseline="30000" dirty="0" smtClean="0"/>
              <a:t>3</a:t>
            </a:r>
            <a:r>
              <a:rPr lang="en-IN" dirty="0" smtClean="0"/>
              <a:t>  </a:t>
            </a:r>
            <a:r>
              <a:rPr lang="en-IN" dirty="0"/>
              <a:t>= </a:t>
            </a:r>
            <a:r>
              <a:rPr lang="en-IN" dirty="0" smtClean="0"/>
              <a:t>R</a:t>
            </a:r>
            <a:r>
              <a:rPr lang="en-IN" baseline="30000" dirty="0" smtClean="0"/>
              <a:t>2</a:t>
            </a:r>
            <a:r>
              <a:rPr lang="en-IN" dirty="0" smtClean="0"/>
              <a:t>oR </a:t>
            </a:r>
            <a:r>
              <a:rPr lang="en-IN" dirty="0"/>
              <a:t>= </a:t>
            </a:r>
            <a:r>
              <a:rPr lang="en-IN" dirty="0" smtClean="0"/>
              <a:t>RoR</a:t>
            </a:r>
            <a:r>
              <a:rPr lang="en-IN" baseline="30000" dirty="0" smtClean="0"/>
              <a:t>2</a:t>
            </a:r>
            <a:r>
              <a:rPr lang="en-IN" dirty="0" smtClean="0"/>
              <a:t>.</a:t>
            </a:r>
            <a:endParaRPr lang="en-IN" dirty="0"/>
          </a:p>
        </p:txBody>
      </p:sp>
    </p:spTree>
    <p:extLst>
      <p:ext uri="{BB962C8B-B14F-4D97-AF65-F5344CB8AC3E}">
        <p14:creationId xmlns:p14="http://schemas.microsoft.com/office/powerpoint/2010/main" val="22532038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223919" cy="1005842"/>
          </a:xfrm>
        </p:spPr>
        <p:txBody>
          <a:bodyPr/>
          <a:lstStyle/>
          <a:p>
            <a:r>
              <a:rPr lang="en-US" sz="3600" b="1" dirty="0"/>
              <a:t>Composition of a Functions </a:t>
            </a:r>
            <a:r>
              <a:rPr lang="en-US" sz="3600" b="1" dirty="0" smtClean="0"/>
              <a:t>contd. </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111</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200400" y="1453891"/>
            <a:ext cx="8013138" cy="5529615"/>
          </a:xfrm>
          <a:prstGeom prst="rect">
            <a:avLst/>
          </a:prstGeom>
        </p:spPr>
      </p:pic>
    </p:spTree>
    <p:extLst>
      <p:ext uri="{BB962C8B-B14F-4D97-AF65-F5344CB8AC3E}">
        <p14:creationId xmlns:p14="http://schemas.microsoft.com/office/powerpoint/2010/main" val="22068543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223919" cy="1005842"/>
          </a:xfrm>
        </p:spPr>
        <p:txBody>
          <a:bodyPr/>
          <a:lstStyle/>
          <a:p>
            <a:r>
              <a:rPr lang="en-US" sz="3600" b="1" dirty="0"/>
              <a:t>Composition of a Functions </a:t>
            </a:r>
            <a:r>
              <a:rPr lang="en-US" sz="3600" b="1" dirty="0" smtClean="0"/>
              <a:t>contd. </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112</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581399" y="1449408"/>
            <a:ext cx="8212085" cy="5713391"/>
          </a:xfrm>
          <a:prstGeom prst="rect">
            <a:avLst/>
          </a:prstGeom>
        </p:spPr>
      </p:pic>
    </p:spTree>
    <p:extLst>
      <p:ext uri="{BB962C8B-B14F-4D97-AF65-F5344CB8AC3E}">
        <p14:creationId xmlns:p14="http://schemas.microsoft.com/office/powerpoint/2010/main" val="13947882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223919" cy="1005842"/>
          </a:xfrm>
        </p:spPr>
        <p:txBody>
          <a:bodyPr/>
          <a:lstStyle/>
          <a:p>
            <a:r>
              <a:rPr lang="en-US" sz="3600" b="1" dirty="0"/>
              <a:t>Composition of a Functions </a:t>
            </a:r>
            <a:r>
              <a:rPr lang="en-US" sz="3600" b="1" dirty="0" smtClean="0"/>
              <a:t>contd. </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113</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733800" y="1485267"/>
            <a:ext cx="7315200" cy="5620028"/>
          </a:xfrm>
          <a:prstGeom prst="rect">
            <a:avLst/>
          </a:prstGeom>
        </p:spPr>
      </p:pic>
    </p:spTree>
    <p:extLst>
      <p:ext uri="{BB962C8B-B14F-4D97-AF65-F5344CB8AC3E}">
        <p14:creationId xmlns:p14="http://schemas.microsoft.com/office/powerpoint/2010/main" val="11397618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223919" cy="1005842"/>
          </a:xfrm>
        </p:spPr>
        <p:txBody>
          <a:bodyPr/>
          <a:lstStyle/>
          <a:p>
            <a:r>
              <a:rPr lang="en-US" sz="3600" b="1" dirty="0"/>
              <a:t>Composition of a Functions </a:t>
            </a:r>
            <a:r>
              <a:rPr lang="en-US" sz="3600" b="1" dirty="0" smtClean="0"/>
              <a:t>contd. </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114</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200399" y="1549068"/>
            <a:ext cx="8784259" cy="5385132"/>
          </a:xfrm>
          <a:prstGeom prst="rect">
            <a:avLst/>
          </a:prstGeom>
        </p:spPr>
      </p:pic>
    </p:spTree>
    <p:extLst>
      <p:ext uri="{BB962C8B-B14F-4D97-AF65-F5344CB8AC3E}">
        <p14:creationId xmlns:p14="http://schemas.microsoft.com/office/powerpoint/2010/main" val="1567807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smtClean="0"/>
              <a:t>Inverse of Functions</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115</a:t>
            </a:fld>
            <a:endParaRPr lang="en-NZ" dirty="0">
              <a:solidFill>
                <a:srgbClr val="000000"/>
              </a:solidFill>
            </a:endParaRPr>
          </a:p>
        </p:txBody>
      </p:sp>
      <p:sp>
        <p:nvSpPr>
          <p:cNvPr id="2" name="Rectangle 1"/>
          <p:cNvSpPr/>
          <p:nvPr/>
        </p:nvSpPr>
        <p:spPr>
          <a:xfrm>
            <a:off x="904036" y="1295400"/>
            <a:ext cx="13116763" cy="1292662"/>
          </a:xfrm>
          <a:prstGeom prst="rect">
            <a:avLst/>
          </a:prstGeom>
        </p:spPr>
        <p:txBody>
          <a:bodyPr wrap="square">
            <a:spAutoFit/>
          </a:bodyPr>
          <a:lstStyle/>
          <a:p>
            <a:r>
              <a:rPr lang="en-IN" dirty="0">
                <a:solidFill>
                  <a:srgbClr val="FF3300"/>
                </a:solidFill>
              </a:rPr>
              <a:t>Inverse </a:t>
            </a:r>
            <a:r>
              <a:rPr lang="en-IN" dirty="0" smtClean="0">
                <a:solidFill>
                  <a:srgbClr val="FF3300"/>
                </a:solidFill>
              </a:rPr>
              <a:t>function :</a:t>
            </a:r>
            <a:r>
              <a:rPr lang="en-IN" dirty="0" smtClean="0"/>
              <a:t> A </a:t>
            </a:r>
            <a:r>
              <a:rPr lang="en-IN" dirty="0"/>
              <a:t>function f : A → B be a bijective function then the function f : B → A defined by </a:t>
            </a:r>
            <a:r>
              <a:rPr lang="en-IN" dirty="0" smtClean="0"/>
              <a:t>f </a:t>
            </a:r>
            <a:r>
              <a:rPr lang="en-IN" baseline="30000" dirty="0" smtClean="0"/>
              <a:t>–1</a:t>
            </a:r>
            <a:r>
              <a:rPr lang="en-IN" dirty="0" smtClean="0"/>
              <a:t> </a:t>
            </a:r>
            <a:r>
              <a:rPr lang="en-IN" dirty="0"/>
              <a:t>(b) </a:t>
            </a:r>
            <a:r>
              <a:rPr lang="en-IN" dirty="0" smtClean="0"/>
              <a:t>= </a:t>
            </a:r>
            <a:r>
              <a:rPr lang="en-IN" dirty="0"/>
              <a:t>a such that f(a) = b is called inverse function.</a:t>
            </a:r>
          </a:p>
          <a:p>
            <a:r>
              <a:rPr lang="en-IN" dirty="0"/>
              <a:t> </a:t>
            </a:r>
            <a:r>
              <a:rPr lang="en-IN" dirty="0" smtClean="0"/>
              <a:t>			   f </a:t>
            </a:r>
            <a:r>
              <a:rPr lang="en-IN" baseline="30000" dirty="0" smtClean="0"/>
              <a:t>–1</a:t>
            </a:r>
            <a:r>
              <a:rPr lang="en-IN" dirty="0" smtClean="0"/>
              <a:t> </a:t>
            </a:r>
            <a:r>
              <a:rPr lang="en-IN" dirty="0"/>
              <a:t>(b) = a, ∀ b ∈ B, such that f(a) = b.</a:t>
            </a:r>
          </a:p>
        </p:txBody>
      </p:sp>
      <p:pic>
        <p:nvPicPr>
          <p:cNvPr id="3" name="Picture 2"/>
          <p:cNvPicPr>
            <a:picLocks noChangeAspect="1"/>
          </p:cNvPicPr>
          <p:nvPr/>
        </p:nvPicPr>
        <p:blipFill>
          <a:blip r:embed="rId2"/>
          <a:stretch>
            <a:fillRect/>
          </a:stretch>
        </p:blipFill>
        <p:spPr>
          <a:xfrm>
            <a:off x="1999260" y="2819400"/>
            <a:ext cx="5688236" cy="3986733"/>
          </a:xfrm>
          <a:prstGeom prst="rect">
            <a:avLst/>
          </a:prstGeom>
        </p:spPr>
      </p:pic>
      <p:pic>
        <p:nvPicPr>
          <p:cNvPr id="5" name="Picture 4"/>
          <p:cNvPicPr>
            <a:picLocks noChangeAspect="1"/>
          </p:cNvPicPr>
          <p:nvPr/>
        </p:nvPicPr>
        <p:blipFill>
          <a:blip r:embed="rId3"/>
          <a:stretch>
            <a:fillRect/>
          </a:stretch>
        </p:blipFill>
        <p:spPr>
          <a:xfrm>
            <a:off x="7705425" y="4426752"/>
            <a:ext cx="2434206" cy="2379381"/>
          </a:xfrm>
          <a:prstGeom prst="rect">
            <a:avLst/>
          </a:prstGeom>
        </p:spPr>
      </p:pic>
    </p:spTree>
    <p:extLst>
      <p:ext uri="{BB962C8B-B14F-4D97-AF65-F5344CB8AC3E}">
        <p14:creationId xmlns:p14="http://schemas.microsoft.com/office/powerpoint/2010/main" val="20766778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smtClean="0"/>
              <a:t>Inverse of Functions 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Slide Number Placeholder 8"/>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116</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81000" y="1498714"/>
            <a:ext cx="9191731" cy="4421540"/>
          </a:xfrm>
          <a:prstGeom prst="rect">
            <a:avLst/>
          </a:prstGeom>
        </p:spPr>
      </p:pic>
      <p:pic>
        <p:nvPicPr>
          <p:cNvPr id="3" name="Picture 2"/>
          <p:cNvPicPr>
            <a:picLocks noChangeAspect="1"/>
          </p:cNvPicPr>
          <p:nvPr/>
        </p:nvPicPr>
        <p:blipFill>
          <a:blip r:embed="rId3"/>
          <a:stretch>
            <a:fillRect/>
          </a:stretch>
        </p:blipFill>
        <p:spPr>
          <a:xfrm>
            <a:off x="7477230" y="2089943"/>
            <a:ext cx="4333769" cy="4981675"/>
          </a:xfrm>
          <a:prstGeom prst="rect">
            <a:avLst/>
          </a:prstGeom>
        </p:spPr>
      </p:pic>
    </p:spTree>
    <p:extLst>
      <p:ext uri="{BB962C8B-B14F-4D97-AF65-F5344CB8AC3E}">
        <p14:creationId xmlns:p14="http://schemas.microsoft.com/office/powerpoint/2010/main" val="3576201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117</a:t>
            </a:fld>
            <a:endParaRPr lang="en-NZ" dirty="0">
              <a:solidFill>
                <a:srgbClr val="000000"/>
              </a:solidFill>
            </a:endParaRPr>
          </a:p>
        </p:txBody>
      </p:sp>
      <p:sp>
        <p:nvSpPr>
          <p:cNvPr id="6" name="Text Placeholder 8"/>
          <p:cNvSpPr txBox="1">
            <a:spLocks/>
          </p:cNvSpPr>
          <p:nvPr/>
        </p:nvSpPr>
        <p:spPr>
          <a:xfrm>
            <a:off x="834481" y="2438400"/>
            <a:ext cx="6099748" cy="1452044"/>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Ø"/>
            </a:pPr>
            <a:r>
              <a:rPr lang="en-US" dirty="0" smtClean="0"/>
              <a:t>Composition of a Functions</a:t>
            </a:r>
            <a:endParaRPr lang="en-US" dirty="0"/>
          </a:p>
          <a:p>
            <a:pPr marL="457200" indent="-457200" algn="just">
              <a:buFont typeface="Wingdings" panose="05000000000000000000" pitchFamily="2" charset="2"/>
              <a:buChar char="Ø"/>
            </a:pPr>
            <a:r>
              <a:rPr lang="en-US" altLang="en-US" dirty="0" smtClean="0">
                <a:latin typeface="Roboto Medium"/>
              </a:rPr>
              <a:t>Inverse Function</a:t>
            </a:r>
            <a:endParaRPr lang="en-US" altLang="en-US" dirty="0">
              <a:latin typeface="Roboto Medium"/>
            </a:endParaRPr>
          </a:p>
        </p:txBody>
      </p:sp>
    </p:spTree>
    <p:extLst>
      <p:ext uri="{BB962C8B-B14F-4D97-AF65-F5344CB8AC3E}">
        <p14:creationId xmlns:p14="http://schemas.microsoft.com/office/powerpoint/2010/main" val="357965258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4" name="Text Placeholder 5"/>
          <p:cNvSpPr txBox="1">
            <a:spLocks/>
          </p:cNvSpPr>
          <p:nvPr/>
        </p:nvSpPr>
        <p:spPr>
          <a:xfrm>
            <a:off x="7997281" y="1856282"/>
            <a:ext cx="6633119" cy="51845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118</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2133600" y="1219200"/>
            <a:ext cx="10287000" cy="2991255"/>
          </a:xfrm>
          <a:prstGeom prst="rect">
            <a:avLst/>
          </a:prstGeom>
        </p:spPr>
      </p:pic>
      <p:pic>
        <p:nvPicPr>
          <p:cNvPr id="6" name="Picture 5"/>
          <p:cNvPicPr>
            <a:picLocks noChangeAspect="1"/>
          </p:cNvPicPr>
          <p:nvPr/>
        </p:nvPicPr>
        <p:blipFill>
          <a:blip r:embed="rId3"/>
          <a:stretch>
            <a:fillRect/>
          </a:stretch>
        </p:blipFill>
        <p:spPr>
          <a:xfrm>
            <a:off x="2076093" y="4241831"/>
            <a:ext cx="10363200" cy="1687459"/>
          </a:xfrm>
          <a:prstGeom prst="rect">
            <a:avLst/>
          </a:prstGeom>
        </p:spPr>
      </p:pic>
    </p:spTree>
    <p:extLst>
      <p:ext uri="{BB962C8B-B14F-4D97-AF65-F5344CB8AC3E}">
        <p14:creationId xmlns:p14="http://schemas.microsoft.com/office/powerpoint/2010/main" val="64759240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0062120" cy="1005842"/>
          </a:xfrm>
        </p:spPr>
        <p:txBody>
          <a:bodyPr/>
          <a:lstStyle/>
          <a:p>
            <a:r>
              <a:rPr lang="en-US" b="1" dirty="0"/>
              <a:t>Lecture -13, Recursive function problems</a:t>
            </a:r>
          </a:p>
        </p:txBody>
      </p:sp>
      <p:sp>
        <p:nvSpPr>
          <p:cNvPr id="4" name="Text Placeholder 8"/>
          <p:cNvSpPr txBox="1">
            <a:spLocks/>
          </p:cNvSpPr>
          <p:nvPr/>
        </p:nvSpPr>
        <p:spPr>
          <a:xfrm>
            <a:off x="6934200" y="2128723"/>
            <a:ext cx="4956719" cy="51845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AutoNum type="arabicPeriod" startAt="11"/>
            </a:pPr>
            <a:endParaRPr lang="en-US" dirty="0"/>
          </a:p>
          <a:p>
            <a:pPr>
              <a:buAutoNum type="arabicPeriod" startAt="11"/>
            </a:pPr>
            <a:endParaRPr lang="en-US"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8"/>
          <p:cNvSpPr txBox="1">
            <a:spLocks/>
          </p:cNvSpPr>
          <p:nvPr/>
        </p:nvSpPr>
        <p:spPr>
          <a:xfrm>
            <a:off x="8073452" y="3428999"/>
            <a:ext cx="5411760" cy="4260613"/>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endParaRPr lang="en-US" sz="3200" b="1" dirty="0"/>
          </a:p>
        </p:txBody>
      </p:sp>
      <p:sp>
        <p:nvSpPr>
          <p:cNvPr id="7" name="Text Placeholder 8"/>
          <p:cNvSpPr txBox="1">
            <a:spLocks/>
          </p:cNvSpPr>
          <p:nvPr/>
        </p:nvSpPr>
        <p:spPr>
          <a:xfrm>
            <a:off x="8077200" y="2362200"/>
            <a:ext cx="25908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endParaRPr lang="en-US" sz="3200" b="1" dirty="0"/>
          </a:p>
        </p:txBody>
      </p:sp>
      <p:sp>
        <p:nvSpPr>
          <p:cNvPr id="10" name="Text Placeholder 8"/>
          <p:cNvSpPr txBox="1">
            <a:spLocks/>
          </p:cNvSpPr>
          <p:nvPr/>
        </p:nvSpPr>
        <p:spPr>
          <a:xfrm>
            <a:off x="8073452" y="3276600"/>
            <a:ext cx="5642548" cy="1461009"/>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altLang="en-US" dirty="0" smtClean="0">
                <a:latin typeface="Roboto Medium"/>
              </a:rPr>
              <a:t>Recursive Function</a:t>
            </a:r>
            <a:endParaRPr lang="en-US" altLang="en-US" dirty="0">
              <a:latin typeface="Roboto Medium"/>
            </a:endParaRPr>
          </a:p>
          <a:p>
            <a:pPr>
              <a:buFont typeface="Wingdings" panose="05000000000000000000" pitchFamily="2" charset="2"/>
              <a:buChar char="Ø"/>
            </a:pPr>
            <a:r>
              <a:rPr lang="en-US" altLang="en-US" dirty="0">
                <a:latin typeface="Roboto Medium"/>
              </a:rPr>
              <a:t>Recursive Function </a:t>
            </a:r>
            <a:r>
              <a:rPr lang="en-US" altLang="en-US" dirty="0" smtClean="0">
                <a:latin typeface="Roboto Medium"/>
              </a:rPr>
              <a:t>Problems</a:t>
            </a:r>
            <a:endParaRPr lang="en-US" dirty="0">
              <a:latin typeface="Roboto Medium"/>
            </a:endParaRPr>
          </a:p>
        </p:txBody>
      </p:sp>
      <p:sp>
        <p:nvSpPr>
          <p:cNvPr id="5" name="Slide Number Placeholder 4"/>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119</a:t>
            </a:fld>
            <a:endParaRPr lang="en-NZ" dirty="0">
              <a:solidFill>
                <a:srgbClr val="000000"/>
              </a:solidFill>
            </a:endParaRPr>
          </a:p>
        </p:txBody>
      </p:sp>
      <p:sp>
        <p:nvSpPr>
          <p:cNvPr id="11" name="Text Placeholder 8"/>
          <p:cNvSpPr txBox="1">
            <a:spLocks/>
          </p:cNvSpPr>
          <p:nvPr/>
        </p:nvSpPr>
        <p:spPr>
          <a:xfrm>
            <a:off x="1301781" y="3285565"/>
            <a:ext cx="6099748" cy="1452044"/>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Ø"/>
            </a:pPr>
            <a:r>
              <a:rPr lang="en-US" dirty="0" smtClean="0"/>
              <a:t>Composition of a Functions</a:t>
            </a:r>
            <a:endParaRPr lang="en-US" dirty="0"/>
          </a:p>
          <a:p>
            <a:pPr marL="457200" indent="-457200" algn="just">
              <a:buFont typeface="Wingdings" panose="05000000000000000000" pitchFamily="2" charset="2"/>
              <a:buChar char="Ø"/>
            </a:pPr>
            <a:r>
              <a:rPr lang="en-US" altLang="en-US" dirty="0" smtClean="0">
                <a:latin typeface="Roboto Medium"/>
              </a:rPr>
              <a:t>Inverse Function</a:t>
            </a:r>
            <a:endParaRPr lang="en-US" altLang="en-US" dirty="0">
              <a:latin typeface="Roboto Medium"/>
            </a:endParaRPr>
          </a:p>
        </p:txBody>
      </p:sp>
    </p:spTree>
    <p:extLst>
      <p:ext uri="{BB962C8B-B14F-4D97-AF65-F5344CB8AC3E}">
        <p14:creationId xmlns:p14="http://schemas.microsoft.com/office/powerpoint/2010/main" val="3793628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contd.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a:xfrm>
            <a:off x="834481" y="1600200"/>
            <a:ext cx="12961441" cy="5184576"/>
          </a:xfrm>
        </p:spPr>
        <p:txBody>
          <a:bodyPr/>
          <a:lstStyle/>
          <a:p>
            <a:pPr marL="0" indent="0" algn="just">
              <a:spcAft>
                <a:spcPts val="1200"/>
              </a:spcAft>
              <a:buNone/>
            </a:pPr>
            <a:r>
              <a:rPr lang="en-US" dirty="0"/>
              <a:t>There shall be </a:t>
            </a:r>
            <a:r>
              <a:rPr lang="en-US" dirty="0">
                <a:solidFill>
                  <a:srgbClr val="0000FF"/>
                </a:solidFill>
              </a:rPr>
              <a:t>two internal tests</a:t>
            </a:r>
            <a:r>
              <a:rPr lang="en-US" b="1" dirty="0"/>
              <a:t> </a:t>
            </a:r>
            <a:r>
              <a:rPr lang="en-US" dirty="0"/>
              <a:t>conducted as per the schedule given below. The students have to attend all the two tests compulsorily.</a:t>
            </a:r>
          </a:p>
          <a:p>
            <a:pPr marL="0" indent="0" algn="just">
              <a:spcAft>
                <a:spcPts val="1200"/>
              </a:spcAft>
              <a:buNone/>
            </a:pPr>
            <a:r>
              <a:rPr lang="en-US" dirty="0">
                <a:solidFill>
                  <a:srgbClr val="C00000"/>
                </a:solidFill>
              </a:rPr>
              <a:t>1</a:t>
            </a:r>
            <a:r>
              <a:rPr lang="en-US" baseline="30000" dirty="0">
                <a:solidFill>
                  <a:srgbClr val="C00000"/>
                </a:solidFill>
              </a:rPr>
              <a:t>st</a:t>
            </a:r>
            <a:r>
              <a:rPr lang="en-US" dirty="0">
                <a:solidFill>
                  <a:srgbClr val="C00000"/>
                </a:solidFill>
              </a:rPr>
              <a:t>  test</a:t>
            </a:r>
            <a:r>
              <a:rPr lang="en-US" b="1" dirty="0"/>
              <a:t> </a:t>
            </a:r>
            <a:r>
              <a:rPr lang="en-US" dirty="0"/>
              <a:t>for 30 marks during </a:t>
            </a:r>
            <a:r>
              <a:rPr lang="en-US" dirty="0">
                <a:solidFill>
                  <a:srgbClr val="00B0F0"/>
                </a:solidFill>
              </a:rPr>
              <a:t>2</a:t>
            </a:r>
            <a:r>
              <a:rPr lang="en-US" baseline="30000" dirty="0">
                <a:solidFill>
                  <a:srgbClr val="00B0F0"/>
                </a:solidFill>
              </a:rPr>
              <a:t>nd</a:t>
            </a:r>
            <a:r>
              <a:rPr lang="en-US" dirty="0">
                <a:solidFill>
                  <a:srgbClr val="00B0F0"/>
                </a:solidFill>
              </a:rPr>
              <a:t> part of the 8</a:t>
            </a:r>
            <a:r>
              <a:rPr lang="en-US" baseline="30000" dirty="0">
                <a:solidFill>
                  <a:srgbClr val="00B0F0"/>
                </a:solidFill>
              </a:rPr>
              <a:t>th</a:t>
            </a:r>
            <a:r>
              <a:rPr lang="en-US" dirty="0">
                <a:solidFill>
                  <a:srgbClr val="00B0F0"/>
                </a:solidFill>
              </a:rPr>
              <a:t> week</a:t>
            </a:r>
            <a:r>
              <a:rPr lang="en-US" b="1" dirty="0"/>
              <a:t> </a:t>
            </a:r>
            <a:r>
              <a:rPr lang="en-US" dirty="0"/>
              <a:t>of the beginning of the semester; and</a:t>
            </a:r>
          </a:p>
          <a:p>
            <a:pPr marL="0" indent="0" algn="just">
              <a:spcAft>
                <a:spcPts val="1200"/>
              </a:spcAft>
              <a:buNone/>
            </a:pPr>
            <a:r>
              <a:rPr lang="en-US" dirty="0">
                <a:solidFill>
                  <a:srgbClr val="0000FF"/>
                </a:solidFill>
              </a:rPr>
              <a:t>2</a:t>
            </a:r>
            <a:r>
              <a:rPr lang="en-US" baseline="30000" dirty="0">
                <a:solidFill>
                  <a:srgbClr val="0000FF"/>
                </a:solidFill>
              </a:rPr>
              <a:t>nd</a:t>
            </a:r>
            <a:r>
              <a:rPr lang="en-US" dirty="0">
                <a:solidFill>
                  <a:srgbClr val="0000FF"/>
                </a:solidFill>
              </a:rPr>
              <a:t> test</a:t>
            </a:r>
            <a:r>
              <a:rPr lang="en-US" b="1" dirty="0"/>
              <a:t> </a:t>
            </a:r>
            <a:r>
              <a:rPr lang="en-US" dirty="0"/>
              <a:t>for 30 marks during </a:t>
            </a:r>
            <a:r>
              <a:rPr lang="en-US" dirty="0">
                <a:solidFill>
                  <a:srgbClr val="FF3399"/>
                </a:solidFill>
              </a:rPr>
              <a:t>2</a:t>
            </a:r>
            <a:r>
              <a:rPr lang="en-US" baseline="30000" dirty="0">
                <a:solidFill>
                  <a:srgbClr val="FF3399"/>
                </a:solidFill>
              </a:rPr>
              <a:t>nd</a:t>
            </a:r>
            <a:r>
              <a:rPr lang="en-US" dirty="0">
                <a:solidFill>
                  <a:srgbClr val="FF3399"/>
                </a:solidFill>
              </a:rPr>
              <a:t> part of the 16</a:t>
            </a:r>
            <a:r>
              <a:rPr lang="en-US" baseline="30000" dirty="0">
                <a:solidFill>
                  <a:srgbClr val="FF3399"/>
                </a:solidFill>
              </a:rPr>
              <a:t>th</a:t>
            </a:r>
            <a:r>
              <a:rPr lang="en-US" dirty="0">
                <a:solidFill>
                  <a:srgbClr val="FF3399"/>
                </a:solidFill>
              </a:rPr>
              <a:t> week</a:t>
            </a:r>
            <a:r>
              <a:rPr lang="en-US" b="1" dirty="0"/>
              <a:t> </a:t>
            </a:r>
            <a:r>
              <a:rPr lang="en-US" dirty="0"/>
              <a:t>of the beginning of the semester.</a:t>
            </a:r>
          </a:p>
          <a:p>
            <a:pPr marL="0" indent="0" algn="just">
              <a:spcAft>
                <a:spcPts val="1200"/>
              </a:spcAft>
              <a:buNone/>
            </a:pPr>
            <a:r>
              <a:rPr lang="en-US" dirty="0"/>
              <a:t>The coverage of syllabus for the said two tests shall be as under:</a:t>
            </a:r>
          </a:p>
          <a:p>
            <a:pPr marL="0" indent="0" algn="just">
              <a:spcAft>
                <a:spcPts val="1200"/>
              </a:spcAft>
              <a:buNone/>
            </a:pPr>
            <a:r>
              <a:rPr lang="en-US" dirty="0">
                <a:solidFill>
                  <a:srgbClr val="00B050"/>
                </a:solidFill>
              </a:rPr>
              <a:t>For the 1</a:t>
            </a:r>
            <a:r>
              <a:rPr lang="en-US" baseline="30000" dirty="0">
                <a:solidFill>
                  <a:srgbClr val="00B050"/>
                </a:solidFill>
              </a:rPr>
              <a:t>st</a:t>
            </a:r>
            <a:r>
              <a:rPr lang="en-US" dirty="0">
                <a:solidFill>
                  <a:srgbClr val="00B050"/>
                </a:solidFill>
              </a:rPr>
              <a:t> test the syllabus shall be First and Second Unit of the Course</a:t>
            </a:r>
            <a:r>
              <a:rPr lang="en-US" dirty="0"/>
              <a:t>;</a:t>
            </a:r>
          </a:p>
          <a:p>
            <a:pPr marL="0" indent="0" algn="just">
              <a:spcAft>
                <a:spcPts val="1200"/>
              </a:spcAft>
              <a:buNone/>
            </a:pPr>
            <a:r>
              <a:rPr lang="en-US" dirty="0">
                <a:solidFill>
                  <a:srgbClr val="7030A0"/>
                </a:solidFill>
              </a:rPr>
              <a:t>For the 2</a:t>
            </a:r>
            <a:r>
              <a:rPr lang="en-US" baseline="30000" dirty="0">
                <a:solidFill>
                  <a:srgbClr val="7030A0"/>
                </a:solidFill>
              </a:rPr>
              <a:t>nd</a:t>
            </a:r>
            <a:r>
              <a:rPr lang="en-US" dirty="0">
                <a:solidFill>
                  <a:srgbClr val="7030A0"/>
                </a:solidFill>
              </a:rPr>
              <a:t> test it shall be Third and Fourth Unit of the Course.</a:t>
            </a:r>
          </a:p>
          <a:p>
            <a:pPr marL="0" indent="0" algn="just">
              <a:spcAft>
                <a:spcPts val="1200"/>
              </a:spcAft>
              <a:buNone/>
            </a:pPr>
            <a:r>
              <a:rPr lang="en-US" dirty="0"/>
              <a:t> The </a:t>
            </a:r>
            <a:r>
              <a:rPr lang="en-US" dirty="0">
                <a:solidFill>
                  <a:srgbClr val="FF3399"/>
                </a:solidFill>
              </a:rPr>
              <a:t>average marks of the two test</a:t>
            </a:r>
            <a:r>
              <a:rPr lang="en-US" dirty="0"/>
              <a:t> secured is considered while assessing the performance of the students.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a:t>
            </a:fld>
            <a:endParaRPr lang="en-NZ" dirty="0">
              <a:solidFill>
                <a:srgbClr val="000000"/>
              </a:solidFill>
            </a:endParaRPr>
          </a:p>
        </p:txBody>
      </p:sp>
    </p:spTree>
    <p:extLst>
      <p:ext uri="{BB962C8B-B14F-4D97-AF65-F5344CB8AC3E}">
        <p14:creationId xmlns:p14="http://schemas.microsoft.com/office/powerpoint/2010/main" val="8233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 calcmode="lin" valueType="num">
                                      <p:cBhvr additive="base">
                                        <p:cTn id="2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1000"/>
                                        <p:tgtEl>
                                          <p:spTgt spid="6">
                                            <p:txEl>
                                              <p:pRg st="6" end="6"/>
                                            </p:txEl>
                                          </p:spTgt>
                                        </p:tgtEl>
                                      </p:cBhvr>
                                    </p:animEffect>
                                    <p:anim calcmode="lin" valueType="num">
                                      <p:cBhvr>
                                        <p:cTn id="3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185320" cy="1005842"/>
          </a:xfrm>
        </p:spPr>
        <p:txBody>
          <a:bodyPr/>
          <a:lstStyle/>
          <a:p>
            <a:r>
              <a:rPr lang="en-US" altLang="en-US" sz="3600" b="1" dirty="0"/>
              <a:t>Recursive Function</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6" name="Rectangle 2"/>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7" name="TextBox 4">
            <a:extLst>
              <a:ext uri="{FF2B5EF4-FFF2-40B4-BE49-F238E27FC236}">
                <a16:creationId xmlns:a16="http://schemas.microsoft.com/office/drawing/2014/main" id="{C11D2DAC-3371-414D-934F-0E452DAC0AE9}"/>
              </a:ext>
            </a:extLst>
          </p:cNvPr>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9" name="Rectangle 2">
            <a:extLst>
              <a:ext uri="{FF2B5EF4-FFF2-40B4-BE49-F238E27FC236}">
                <a16:creationId xmlns:a16="http://schemas.microsoft.com/office/drawing/2014/main" id="{B1EB474C-1DDF-423F-9B9E-5C792ED558A1}"/>
              </a:ext>
            </a:extLst>
          </p:cNvPr>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0" name="Rectangle 6">
            <a:extLst>
              <a:ext uri="{FF2B5EF4-FFF2-40B4-BE49-F238E27FC236}">
                <a16:creationId xmlns:a16="http://schemas.microsoft.com/office/drawing/2014/main" id="{F7C4C1DE-BBF5-4F54-8515-44FBDB063CC7}"/>
              </a:ext>
            </a:extLst>
          </p:cNvPr>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2" name="Rectangle 2">
            <a:extLst>
              <a:ext uri="{FF2B5EF4-FFF2-40B4-BE49-F238E27FC236}">
                <a16:creationId xmlns:a16="http://schemas.microsoft.com/office/drawing/2014/main" id="{E65B14DB-7FDC-472F-88D6-4DF26D8AEE4B}"/>
              </a:ext>
            </a:extLst>
          </p:cNvPr>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3" name="Rectangle 3">
            <a:extLst>
              <a:ext uri="{FF2B5EF4-FFF2-40B4-BE49-F238E27FC236}">
                <a16:creationId xmlns:a16="http://schemas.microsoft.com/office/drawing/2014/main" id="{A5BC36FC-31E0-4EF4-BBD6-9AD58DA8B002}"/>
              </a:ext>
            </a:extLst>
          </p:cNvPr>
          <p:cNvSpPr>
            <a:spLocks noChangeArrowheads="1"/>
          </p:cNvSpPr>
          <p:nvPr/>
        </p:nvSpPr>
        <p:spPr bwMode="auto">
          <a:xfrm>
            <a:off x="7696200" y="72390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120</a:t>
            </a:fld>
            <a:endParaRPr lang="en-NZ" dirty="0">
              <a:solidFill>
                <a:srgbClr val="000000"/>
              </a:solidFill>
            </a:endParaRPr>
          </a:p>
        </p:txBody>
      </p:sp>
      <p:sp>
        <p:nvSpPr>
          <p:cNvPr id="2" name="Rectangle 1"/>
          <p:cNvSpPr/>
          <p:nvPr/>
        </p:nvSpPr>
        <p:spPr>
          <a:xfrm>
            <a:off x="834481" y="1535510"/>
            <a:ext cx="13101154" cy="4093428"/>
          </a:xfrm>
          <a:prstGeom prst="rect">
            <a:avLst/>
          </a:prstGeom>
        </p:spPr>
        <p:txBody>
          <a:bodyPr wrap="square">
            <a:spAutoFit/>
          </a:bodyPr>
          <a:lstStyle/>
          <a:p>
            <a:pPr algn="just"/>
            <a:r>
              <a:rPr lang="en-IN" dirty="0"/>
              <a:t>Sometimes it is difficult to define an object explicitly. However, it may be easy to define this </a:t>
            </a:r>
            <a:r>
              <a:rPr lang="en-IN" dirty="0" smtClean="0"/>
              <a:t>object </a:t>
            </a:r>
            <a:r>
              <a:rPr lang="en-IN" dirty="0"/>
              <a:t>in terms of itself. This process is called </a:t>
            </a:r>
            <a:r>
              <a:rPr lang="en-IN" dirty="0">
                <a:solidFill>
                  <a:srgbClr val="FF0000"/>
                </a:solidFill>
              </a:rPr>
              <a:t>recursion</a:t>
            </a:r>
            <a:r>
              <a:rPr lang="en-IN" dirty="0"/>
              <a:t>.</a:t>
            </a:r>
          </a:p>
          <a:p>
            <a:pPr algn="just"/>
            <a:endParaRPr lang="en-IN" dirty="0" smtClean="0"/>
          </a:p>
          <a:p>
            <a:pPr algn="just"/>
            <a:r>
              <a:rPr lang="en-IN" dirty="0" smtClean="0"/>
              <a:t>Example</a:t>
            </a:r>
            <a:r>
              <a:rPr lang="en-IN" dirty="0"/>
              <a:t>: The values of the terms in a sequence may be given explicitly by formulas such as </a:t>
            </a:r>
            <a:endParaRPr lang="en-IN" dirty="0" smtClean="0"/>
          </a:p>
          <a:p>
            <a:pPr algn="just"/>
            <a:r>
              <a:rPr lang="en-IN" dirty="0"/>
              <a:t>	</a:t>
            </a:r>
            <a:r>
              <a:rPr lang="en-IN" dirty="0" smtClean="0"/>
              <a:t>			S</a:t>
            </a:r>
            <a:r>
              <a:rPr lang="en-IN" baseline="-25000" dirty="0" smtClean="0"/>
              <a:t>n</a:t>
            </a:r>
            <a:r>
              <a:rPr lang="en-IN" dirty="0" smtClean="0"/>
              <a:t>  </a:t>
            </a:r>
            <a:r>
              <a:rPr lang="en-IN" dirty="0"/>
              <a:t>= n</a:t>
            </a:r>
            <a:r>
              <a:rPr lang="en-IN" baseline="30000" dirty="0"/>
              <a:t>3</a:t>
            </a:r>
            <a:r>
              <a:rPr lang="en-IN" dirty="0"/>
              <a:t> – 73n </a:t>
            </a:r>
            <a:endParaRPr lang="en-IN" dirty="0" smtClean="0"/>
          </a:p>
          <a:p>
            <a:pPr algn="just"/>
            <a:endParaRPr lang="en-IN" dirty="0" smtClean="0"/>
          </a:p>
          <a:p>
            <a:pPr algn="just"/>
            <a:r>
              <a:rPr lang="en-IN" dirty="0" smtClean="0"/>
              <a:t>or </a:t>
            </a:r>
            <a:r>
              <a:rPr lang="en-IN" dirty="0"/>
              <a:t>by descriptions such as “let t, be the weight of the nth edge on the path.” Terms </a:t>
            </a:r>
            <a:r>
              <a:rPr lang="en-IN" dirty="0" smtClean="0"/>
              <a:t>may also </a:t>
            </a:r>
            <a:r>
              <a:rPr lang="en-IN" dirty="0"/>
              <a:t>be defined by descriptions that involve other terms that come before them in the sequence.</a:t>
            </a:r>
          </a:p>
        </p:txBody>
      </p:sp>
    </p:spTree>
    <p:extLst>
      <p:ext uri="{BB962C8B-B14F-4D97-AF65-F5344CB8AC3E}">
        <p14:creationId xmlns:p14="http://schemas.microsoft.com/office/powerpoint/2010/main" val="22495108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7699919" cy="1005842"/>
          </a:xfrm>
        </p:spPr>
        <p:txBody>
          <a:bodyPr/>
          <a:lstStyle/>
          <a:p>
            <a:r>
              <a:rPr lang="en-US" altLang="en-US" sz="3600" b="1" dirty="0"/>
              <a:t>Recursive </a:t>
            </a:r>
            <a:r>
              <a:rPr lang="en-US" altLang="en-US" sz="3600" b="1" dirty="0" smtClean="0"/>
              <a:t>Function problems</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0" name="Rectangle 5"/>
          <p:cNvSpPr txBox="1">
            <a:spLocks noChangeArrowheads="1"/>
          </p:cNvSpPr>
          <p:nvPr/>
        </p:nvSpPr>
        <p:spPr>
          <a:xfrm>
            <a:off x="834480" y="1578592"/>
            <a:ext cx="13033919" cy="5279408"/>
          </a:xfrm>
          <a:prstGeom prst="rect">
            <a:avLst/>
          </a:prstGeom>
          <a:ln>
            <a:solidFill>
              <a:schemeClr val="bg1"/>
            </a:solid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None/>
            </a:pPr>
            <a:endParaRPr lang="en-IN" altLang="en-US" sz="2900" dirty="0">
              <a:solidFill>
                <a:srgbClr val="FF3399"/>
              </a:solidFill>
              <a:latin typeface="Roboto Medium"/>
            </a:endParaRPr>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6" name="Rectangle 2"/>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121</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200398" y="1304271"/>
            <a:ext cx="7696200" cy="5782329"/>
          </a:xfrm>
          <a:prstGeom prst="rect">
            <a:avLst/>
          </a:prstGeom>
        </p:spPr>
      </p:pic>
    </p:spTree>
    <p:extLst>
      <p:ext uri="{BB962C8B-B14F-4D97-AF65-F5344CB8AC3E}">
        <p14:creationId xmlns:p14="http://schemas.microsoft.com/office/powerpoint/2010/main" val="34310994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452520" cy="1005842"/>
          </a:xfrm>
        </p:spPr>
        <p:txBody>
          <a:bodyPr/>
          <a:lstStyle/>
          <a:p>
            <a:r>
              <a:rPr lang="en-US" altLang="en-US" sz="3600" b="1" dirty="0"/>
              <a:t>Recursive </a:t>
            </a:r>
            <a:r>
              <a:rPr lang="en-US" altLang="en-US" sz="3600" b="1" dirty="0" smtClean="0"/>
              <a:t>Function problems 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0" name="Rectangle 5"/>
          <p:cNvSpPr txBox="1">
            <a:spLocks noChangeArrowheads="1"/>
          </p:cNvSpPr>
          <p:nvPr/>
        </p:nvSpPr>
        <p:spPr>
          <a:xfrm>
            <a:off x="834480" y="1578592"/>
            <a:ext cx="13033919" cy="5279408"/>
          </a:xfrm>
          <a:prstGeom prst="rect">
            <a:avLst/>
          </a:prstGeom>
          <a:ln>
            <a:solidFill>
              <a:schemeClr val="bg1"/>
            </a:solid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None/>
            </a:pPr>
            <a:endParaRPr lang="en-IN" altLang="en-US" sz="2900" dirty="0">
              <a:solidFill>
                <a:srgbClr val="FF3399"/>
              </a:solidFill>
              <a:latin typeface="Roboto Medium"/>
            </a:endParaRPr>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6" name="Rectangle 2"/>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122</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2438400" y="1480785"/>
            <a:ext cx="10810055" cy="5377215"/>
          </a:xfrm>
          <a:prstGeom prst="rect">
            <a:avLst/>
          </a:prstGeom>
        </p:spPr>
      </p:pic>
    </p:spTree>
    <p:extLst>
      <p:ext uri="{BB962C8B-B14F-4D97-AF65-F5344CB8AC3E}">
        <p14:creationId xmlns:p14="http://schemas.microsoft.com/office/powerpoint/2010/main" val="33671002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452520" cy="1005842"/>
          </a:xfrm>
        </p:spPr>
        <p:txBody>
          <a:bodyPr/>
          <a:lstStyle/>
          <a:p>
            <a:r>
              <a:rPr lang="en-US" altLang="en-US" sz="3600" b="1" dirty="0"/>
              <a:t>Recursive </a:t>
            </a:r>
            <a:r>
              <a:rPr lang="en-US" altLang="en-US" sz="3600" b="1" dirty="0" smtClean="0"/>
              <a:t>Function problems 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0" name="Rectangle 5"/>
          <p:cNvSpPr txBox="1">
            <a:spLocks noChangeArrowheads="1"/>
          </p:cNvSpPr>
          <p:nvPr/>
        </p:nvSpPr>
        <p:spPr>
          <a:xfrm>
            <a:off x="834480" y="1578592"/>
            <a:ext cx="13033919" cy="5279408"/>
          </a:xfrm>
          <a:prstGeom prst="rect">
            <a:avLst/>
          </a:prstGeom>
          <a:ln>
            <a:solidFill>
              <a:schemeClr val="bg1"/>
            </a:solid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None/>
            </a:pPr>
            <a:endParaRPr lang="en-IN" altLang="en-US" sz="2900" dirty="0">
              <a:solidFill>
                <a:srgbClr val="FF3399"/>
              </a:solidFill>
              <a:latin typeface="Roboto Medium"/>
            </a:endParaRPr>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6" name="Rectangle 2"/>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123</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839991" y="1783976"/>
            <a:ext cx="12097505" cy="4149725"/>
          </a:xfrm>
          <a:prstGeom prst="rect">
            <a:avLst/>
          </a:prstGeom>
        </p:spPr>
      </p:pic>
    </p:spTree>
    <p:extLst>
      <p:ext uri="{BB962C8B-B14F-4D97-AF65-F5344CB8AC3E}">
        <p14:creationId xmlns:p14="http://schemas.microsoft.com/office/powerpoint/2010/main" val="6465782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452520" cy="1005842"/>
          </a:xfrm>
        </p:spPr>
        <p:txBody>
          <a:bodyPr/>
          <a:lstStyle/>
          <a:p>
            <a:r>
              <a:rPr lang="en-US" altLang="en-US" sz="3600" b="1" dirty="0"/>
              <a:t>Recursive </a:t>
            </a:r>
            <a:r>
              <a:rPr lang="en-US" altLang="en-US" sz="3600" b="1" dirty="0" smtClean="0"/>
              <a:t>Function problems contd.</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Rectangle 2"/>
          <p:cNvSpPr>
            <a:spLocks noChangeArrowheads="1"/>
          </p:cNvSpPr>
          <p:nvPr/>
        </p:nvSpPr>
        <p:spPr bwMode="auto">
          <a:xfrm>
            <a:off x="1524000" y="7315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0" name="Rectangle 5"/>
          <p:cNvSpPr txBox="1">
            <a:spLocks noChangeArrowheads="1"/>
          </p:cNvSpPr>
          <p:nvPr/>
        </p:nvSpPr>
        <p:spPr>
          <a:xfrm>
            <a:off x="834480" y="1578592"/>
            <a:ext cx="13033919" cy="5279408"/>
          </a:xfrm>
          <a:prstGeom prst="rect">
            <a:avLst/>
          </a:prstGeom>
          <a:ln>
            <a:solidFill>
              <a:schemeClr val="bg1"/>
            </a:solid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spcAft>
                <a:spcPts val="600"/>
              </a:spcAft>
              <a:buNone/>
            </a:pPr>
            <a:endParaRPr lang="en-IN" altLang="en-US" sz="2900" dirty="0">
              <a:solidFill>
                <a:srgbClr val="FF3399"/>
              </a:solidFill>
              <a:latin typeface="Roboto Medium"/>
            </a:endParaRPr>
          </a:p>
        </p:txBody>
      </p:sp>
      <p:sp>
        <p:nvSpPr>
          <p:cNvPr id="11" name="Rectangle 6"/>
          <p:cNvSpPr>
            <a:spLocks noChangeArrowheads="1"/>
          </p:cNvSpPr>
          <p:nvPr/>
        </p:nvSpPr>
        <p:spPr bwMode="auto">
          <a:xfrm>
            <a:off x="1244600" y="59023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6" name="Rectangle 2"/>
          <p:cNvSpPr>
            <a:spLocks noChangeArrowheads="1"/>
          </p:cNvSpPr>
          <p:nvPr/>
        </p:nvSpPr>
        <p:spPr bwMode="auto">
          <a:xfrm>
            <a:off x="5257800" y="7239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124</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618218" y="1937985"/>
            <a:ext cx="11466442" cy="3652275"/>
          </a:xfrm>
          <a:prstGeom prst="rect">
            <a:avLst/>
          </a:prstGeom>
        </p:spPr>
      </p:pic>
    </p:spTree>
    <p:extLst>
      <p:ext uri="{BB962C8B-B14F-4D97-AF65-F5344CB8AC3E}">
        <p14:creationId xmlns:p14="http://schemas.microsoft.com/office/powerpoint/2010/main" val="22208677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125</a:t>
            </a:fld>
            <a:endParaRPr lang="en-NZ" dirty="0">
              <a:solidFill>
                <a:srgbClr val="000000"/>
              </a:solidFill>
            </a:endParaRPr>
          </a:p>
        </p:txBody>
      </p:sp>
      <p:sp>
        <p:nvSpPr>
          <p:cNvPr id="6" name="Text Placeholder 8"/>
          <p:cNvSpPr txBox="1">
            <a:spLocks/>
          </p:cNvSpPr>
          <p:nvPr/>
        </p:nvSpPr>
        <p:spPr>
          <a:xfrm>
            <a:off x="834481" y="2286000"/>
            <a:ext cx="5642548" cy="1461009"/>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altLang="en-US" dirty="0" smtClean="0">
                <a:latin typeface="Roboto Medium"/>
              </a:rPr>
              <a:t>Recursive Function</a:t>
            </a:r>
            <a:endParaRPr lang="en-US" altLang="en-US" dirty="0">
              <a:latin typeface="Roboto Medium"/>
            </a:endParaRPr>
          </a:p>
          <a:p>
            <a:pPr>
              <a:buFont typeface="Wingdings" panose="05000000000000000000" pitchFamily="2" charset="2"/>
              <a:buChar char="Ø"/>
            </a:pPr>
            <a:r>
              <a:rPr lang="en-US" altLang="en-US" dirty="0">
                <a:latin typeface="Roboto Medium"/>
              </a:rPr>
              <a:t>Recursive Function </a:t>
            </a:r>
            <a:r>
              <a:rPr lang="en-US" altLang="en-US" dirty="0" smtClean="0">
                <a:latin typeface="Roboto Medium"/>
              </a:rPr>
              <a:t>Problems</a:t>
            </a:r>
            <a:endParaRPr lang="en-US" dirty="0">
              <a:latin typeface="Roboto Medium"/>
            </a:endParaRPr>
          </a:p>
        </p:txBody>
      </p:sp>
    </p:spTree>
    <p:extLst>
      <p:ext uri="{BB962C8B-B14F-4D97-AF65-F5344CB8AC3E}">
        <p14:creationId xmlns:p14="http://schemas.microsoft.com/office/powerpoint/2010/main" val="21983131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4" name="Text Placeholder 5"/>
          <p:cNvSpPr txBox="1">
            <a:spLocks/>
          </p:cNvSpPr>
          <p:nvPr/>
        </p:nvSpPr>
        <p:spPr>
          <a:xfrm>
            <a:off x="7997281" y="1856282"/>
            <a:ext cx="6633119" cy="51845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126</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685800" y="1608833"/>
            <a:ext cx="6400800" cy="4182367"/>
          </a:xfrm>
          <a:prstGeom prst="rect">
            <a:avLst/>
          </a:prstGeom>
        </p:spPr>
      </p:pic>
      <p:pic>
        <p:nvPicPr>
          <p:cNvPr id="6" name="Picture 5"/>
          <p:cNvPicPr>
            <a:picLocks noChangeAspect="1"/>
          </p:cNvPicPr>
          <p:nvPr/>
        </p:nvPicPr>
        <p:blipFill>
          <a:blip r:embed="rId3"/>
          <a:stretch>
            <a:fillRect/>
          </a:stretch>
        </p:blipFill>
        <p:spPr>
          <a:xfrm>
            <a:off x="7806545" y="1480785"/>
            <a:ext cx="6191782" cy="3949285"/>
          </a:xfrm>
          <a:prstGeom prst="rect">
            <a:avLst/>
          </a:prstGeom>
        </p:spPr>
      </p:pic>
    </p:spTree>
    <p:extLst>
      <p:ext uri="{BB962C8B-B14F-4D97-AF65-F5344CB8AC3E}">
        <p14:creationId xmlns:p14="http://schemas.microsoft.com/office/powerpoint/2010/main" val="24754985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4105501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Assessment for Course contd. </a:t>
            </a:r>
            <a:br>
              <a:rPr lang="en-US" b="1" dirty="0"/>
            </a:br>
            <a:r>
              <a:rPr lang="en-US" b="1" dirty="0"/>
              <a:t/>
            </a:r>
            <a:br>
              <a:rPr lang="en-US" b="1" dirty="0"/>
            </a:br>
            <a:endParaRPr lang="en-US" b="1" dirty="0"/>
          </a:p>
        </p:txBody>
      </p:sp>
      <p:sp>
        <p:nvSpPr>
          <p:cNvPr id="6" name="Text Placeholder 5"/>
          <p:cNvSpPr>
            <a:spLocks noGrp="1"/>
          </p:cNvSpPr>
          <p:nvPr>
            <p:ph type="body" sz="quarter" idx="17"/>
          </p:nvPr>
        </p:nvSpPr>
        <p:spPr/>
        <p:txBody>
          <a:bodyPr/>
          <a:lstStyle/>
          <a:p>
            <a:pPr algn="just"/>
            <a:r>
              <a:rPr lang="en-US" dirty="0"/>
              <a:t>There shall be </a:t>
            </a:r>
            <a:r>
              <a:rPr lang="en-US" dirty="0">
                <a:solidFill>
                  <a:srgbClr val="00B050"/>
                </a:solidFill>
              </a:rPr>
              <a:t>two (or more) Assignments </a:t>
            </a:r>
            <a:r>
              <a:rPr lang="en-US" dirty="0"/>
              <a:t>and </a:t>
            </a:r>
            <a:r>
              <a:rPr lang="en-US" dirty="0">
                <a:solidFill>
                  <a:srgbClr val="0000FF"/>
                </a:solidFill>
              </a:rPr>
              <a:t>two (or more) Seminars each carrying equal marks</a:t>
            </a:r>
            <a:r>
              <a:rPr lang="en-US" dirty="0"/>
              <a:t>.  Hence all the assignments carry total 10 marks and all the seminars carries 10 marks. In place of assignments and seminars, there shall be model designs or some task based activity wherein the number of designs/ activity the marks each design / activity carries shall be decided by the School Board.  </a:t>
            </a:r>
          </a:p>
          <a:p>
            <a:pPr algn="just"/>
            <a:r>
              <a:rPr lang="en-US" dirty="0"/>
              <a:t>The </a:t>
            </a:r>
            <a:r>
              <a:rPr lang="en-US" dirty="0">
                <a:solidFill>
                  <a:srgbClr val="C00000"/>
                </a:solidFill>
              </a:rPr>
              <a:t>duration of the Internal Test shall be 75 minutes</a:t>
            </a:r>
            <a:r>
              <a:rPr lang="en-US" b="1" dirty="0"/>
              <a:t> </a:t>
            </a:r>
            <a:r>
              <a:rPr lang="en-US" dirty="0"/>
              <a:t>and for</a:t>
            </a:r>
            <a:r>
              <a:rPr lang="en-US" b="1" dirty="0"/>
              <a:t> </a:t>
            </a:r>
            <a:r>
              <a:rPr lang="en-US" dirty="0">
                <a:solidFill>
                  <a:srgbClr val="0070C0"/>
                </a:solidFill>
              </a:rPr>
              <a:t>Semester End Examination the duration shall be 3 hours</a:t>
            </a:r>
            <a:r>
              <a:rPr lang="en-US" b="1" dirty="0"/>
              <a:t>.</a:t>
            </a:r>
            <a:endParaRPr lang="en-US" dirty="0"/>
          </a:p>
          <a:p>
            <a:pPr algn="just"/>
            <a:r>
              <a:rPr lang="en-US" dirty="0">
                <a:solidFill>
                  <a:srgbClr val="00B050"/>
                </a:solidFill>
              </a:rPr>
              <a:t>The Semester End Examination for 100 marks (scale down by 50 marks) </a:t>
            </a:r>
            <a:r>
              <a:rPr lang="en-US" dirty="0"/>
              <a:t>shall be held during 19th  and 20th  week of the beginning of the semester and </a:t>
            </a:r>
            <a:r>
              <a:rPr lang="en-US" dirty="0">
                <a:solidFill>
                  <a:srgbClr val="FF3300"/>
                </a:solidFill>
              </a:rPr>
              <a:t>the syllabus for the semester end examination shall be entire 4 units</a:t>
            </a:r>
            <a:r>
              <a:rPr lang="en-US" dirty="0"/>
              <a: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13</a:t>
            </a:fld>
            <a:endParaRPr lang="en-NZ" dirty="0">
              <a:solidFill>
                <a:srgbClr val="000000"/>
              </a:solidFill>
            </a:endParaRPr>
          </a:p>
        </p:txBody>
      </p:sp>
    </p:spTree>
    <p:extLst>
      <p:ext uri="{BB962C8B-B14F-4D97-AF65-F5344CB8AC3E}">
        <p14:creationId xmlns:p14="http://schemas.microsoft.com/office/powerpoint/2010/main" val="112609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6937919" cy="1005842"/>
          </a:xfrm>
        </p:spPr>
        <p:txBody>
          <a:bodyPr/>
          <a:lstStyle/>
          <a:p>
            <a:r>
              <a:rPr lang="en-US" sz="3600" b="1" dirty="0" smtClean="0"/>
              <a:t>Introduction – set theory</a:t>
            </a:r>
            <a:endParaRPr lang="en-US" b="1" dirty="0"/>
          </a:p>
        </p:txBody>
      </p:sp>
      <p:sp>
        <p:nvSpPr>
          <p:cNvPr id="6" name="Text Placeholder 5"/>
          <p:cNvSpPr>
            <a:spLocks noGrp="1"/>
          </p:cNvSpPr>
          <p:nvPr>
            <p:ph type="body" sz="quarter" idx="17"/>
          </p:nvPr>
        </p:nvSpPr>
        <p:spPr>
          <a:xfrm>
            <a:off x="834481" y="1480785"/>
            <a:ext cx="12961441" cy="5184576"/>
          </a:xfrm>
        </p:spPr>
        <p:txBody>
          <a:bodyPr/>
          <a:lstStyle/>
          <a:p>
            <a:pPr marL="0" indent="0" algn="just">
              <a:buNone/>
            </a:pPr>
            <a:r>
              <a:rPr lang="en-US" sz="3200" dirty="0"/>
              <a:t>The concept of set serves as a fundamental part of the present day mathematics. Today this concept </a:t>
            </a:r>
            <a:r>
              <a:rPr lang="en-US" sz="3200" dirty="0" smtClean="0"/>
              <a:t>is </a:t>
            </a:r>
            <a:r>
              <a:rPr lang="en-US" sz="3200" dirty="0"/>
              <a:t>being used in almost every branch of mathematics. </a:t>
            </a:r>
            <a:r>
              <a:rPr lang="en-US" sz="3200" dirty="0">
                <a:solidFill>
                  <a:srgbClr val="3F7FFF"/>
                </a:solidFill>
              </a:rPr>
              <a:t>Sets</a:t>
            </a:r>
            <a:r>
              <a:rPr lang="en-US" sz="3200" dirty="0"/>
              <a:t> are used to define the </a:t>
            </a:r>
            <a:r>
              <a:rPr lang="en-US" sz="3200" dirty="0">
                <a:solidFill>
                  <a:srgbClr val="FF3300"/>
                </a:solidFill>
              </a:rPr>
              <a:t>concepts of </a:t>
            </a:r>
            <a:r>
              <a:rPr lang="en-US" sz="3200" dirty="0" smtClean="0">
                <a:solidFill>
                  <a:srgbClr val="FF3300"/>
                </a:solidFill>
              </a:rPr>
              <a:t>relations</a:t>
            </a:r>
            <a:r>
              <a:rPr lang="en-US" sz="3200" dirty="0" smtClean="0"/>
              <a:t> </a:t>
            </a:r>
            <a:r>
              <a:rPr lang="en-US" sz="3200" dirty="0"/>
              <a:t>and </a:t>
            </a:r>
            <a:r>
              <a:rPr lang="en-US" sz="3200" dirty="0">
                <a:solidFill>
                  <a:srgbClr val="7030A0"/>
                </a:solidFill>
              </a:rPr>
              <a:t>functions</a:t>
            </a:r>
            <a:r>
              <a:rPr lang="en-US" sz="3200" dirty="0"/>
              <a:t>. The study of geometry, sequences, probability, etc. requires the knowledge </a:t>
            </a:r>
            <a:r>
              <a:rPr lang="en-US" sz="3200" dirty="0" smtClean="0"/>
              <a:t>of </a:t>
            </a:r>
            <a:r>
              <a:rPr lang="en-US" sz="3200" dirty="0"/>
              <a:t>sets. The </a:t>
            </a:r>
            <a:r>
              <a:rPr lang="en-US" sz="3200" dirty="0">
                <a:solidFill>
                  <a:srgbClr val="0000FF"/>
                </a:solidFill>
              </a:rPr>
              <a:t>theory of sets</a:t>
            </a:r>
            <a:r>
              <a:rPr lang="en-US" sz="3200" dirty="0"/>
              <a:t> was developed by German mathematician </a:t>
            </a:r>
            <a:r>
              <a:rPr lang="en-US" sz="3200" dirty="0">
                <a:solidFill>
                  <a:srgbClr val="FF3399"/>
                </a:solidFill>
              </a:rPr>
              <a:t>Georg Cantor (1845-1918)</a:t>
            </a:r>
            <a:r>
              <a:rPr lang="en-US" sz="3200" dirty="0"/>
              <a:t>. </a:t>
            </a:r>
            <a:r>
              <a:rPr lang="en-US" sz="3200" dirty="0" smtClean="0"/>
              <a:t>In </a:t>
            </a:r>
            <a:r>
              <a:rPr lang="en-US" sz="3200" dirty="0"/>
              <a:t>this Unit, we discuss some basic definitions and operations involving </a:t>
            </a:r>
            <a:r>
              <a:rPr lang="en-US" sz="3200" dirty="0" smtClean="0"/>
              <a:t>set.</a:t>
            </a:r>
          </a:p>
          <a:p>
            <a:pPr marL="0" indent="0" algn="just">
              <a:buNone/>
            </a:pPr>
            <a:r>
              <a:rPr lang="en-US" sz="3200" dirty="0">
                <a:solidFill>
                  <a:srgbClr val="FF3399"/>
                </a:solidFill>
              </a:rPr>
              <a:t>Set</a:t>
            </a:r>
            <a:r>
              <a:rPr lang="en-US" sz="3200" dirty="0"/>
              <a:t>: A well-defined number of collection of objects is known as a set. Its denoted by capital </a:t>
            </a:r>
            <a:r>
              <a:rPr lang="en-US" sz="3200" dirty="0" smtClean="0"/>
              <a:t>letters </a:t>
            </a:r>
            <a:r>
              <a:rPr lang="en-US" sz="3200" dirty="0"/>
              <a:t>of </a:t>
            </a:r>
            <a:r>
              <a:rPr lang="en-US" sz="3200" dirty="0">
                <a:solidFill>
                  <a:srgbClr val="FF3399"/>
                </a:solidFill>
              </a:rPr>
              <a:t>A, B, C</a:t>
            </a:r>
            <a:r>
              <a:rPr lang="en-US" sz="3200" dirty="0"/>
              <a:t>, etc., </a:t>
            </a:r>
          </a:p>
          <a:p>
            <a:pPr marL="0" indent="0" algn="just">
              <a:buNone/>
            </a:pPr>
            <a:r>
              <a:rPr lang="en-US" sz="3200" dirty="0"/>
              <a:t>Example: 1) A = {1, 2, 3, 4, 5}, 2) B = {a, b, c</a:t>
            </a:r>
            <a:r>
              <a:rPr lang="en-US" sz="3200" dirty="0" smtClean="0"/>
              <a:t>}, </a:t>
            </a:r>
            <a:r>
              <a:rPr lang="pt-BR" sz="3200" dirty="0"/>
              <a:t>3) C = {1, 5, a, b, z}</a:t>
            </a:r>
            <a:endParaRPr lang="en-US" sz="3200" dirty="0"/>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14</a:t>
            </a:fld>
            <a:endParaRPr lang="en-NZ" dirty="0">
              <a:solidFill>
                <a:srgbClr val="000000"/>
              </a:solidFill>
            </a:endParaRPr>
          </a:p>
        </p:txBody>
      </p:sp>
    </p:spTree>
    <p:extLst>
      <p:ext uri="{BB962C8B-B14F-4D97-AF65-F5344CB8AC3E}">
        <p14:creationId xmlns:p14="http://schemas.microsoft.com/office/powerpoint/2010/main" val="717172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947320" cy="1005842"/>
          </a:xfrm>
        </p:spPr>
        <p:txBody>
          <a:bodyPr/>
          <a:lstStyle/>
          <a:p>
            <a:r>
              <a:rPr lang="en-US" sz="3600" b="1" dirty="0"/>
              <a:t>Basic concepts of </a:t>
            </a:r>
            <a:r>
              <a:rPr lang="en-US" sz="3600" b="1" dirty="0" smtClean="0"/>
              <a:t>sets</a:t>
            </a:r>
            <a:endParaRPr lang="en-US" b="1" dirty="0"/>
          </a:p>
        </p:txBody>
      </p:sp>
      <p:sp>
        <p:nvSpPr>
          <p:cNvPr id="4" name="Text Placeholder 5"/>
          <p:cNvSpPr txBox="1">
            <a:spLocks/>
          </p:cNvSpPr>
          <p:nvPr/>
        </p:nvSpPr>
        <p:spPr>
          <a:xfrm>
            <a:off x="834481" y="1600200"/>
            <a:ext cx="12961441" cy="55626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mj-lt"/>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15</a:t>
            </a:fld>
            <a:endParaRPr lang="en-NZ" dirty="0">
              <a:solidFill>
                <a:srgbClr val="000000"/>
              </a:solidFill>
            </a:endParaRPr>
          </a:p>
        </p:txBody>
      </p:sp>
      <p:sp>
        <p:nvSpPr>
          <p:cNvPr id="3" name="Text Placeholder 2"/>
          <p:cNvSpPr>
            <a:spLocks noGrp="1"/>
          </p:cNvSpPr>
          <p:nvPr>
            <p:ph type="body" sz="quarter" idx="17"/>
          </p:nvPr>
        </p:nvSpPr>
        <p:spPr>
          <a:xfrm>
            <a:off x="834481" y="1606292"/>
            <a:ext cx="12961441" cy="5404108"/>
          </a:xfrm>
        </p:spPr>
        <p:txBody>
          <a:bodyPr/>
          <a:lstStyle/>
          <a:p>
            <a:pPr marL="0" indent="0">
              <a:buNone/>
            </a:pPr>
            <a:r>
              <a:rPr lang="en-US" dirty="0"/>
              <a:t>There are two methods of representing a set. i.e.,</a:t>
            </a:r>
          </a:p>
          <a:p>
            <a:pPr marL="0" indent="0">
              <a:buNone/>
            </a:pPr>
            <a:r>
              <a:rPr lang="en-US" dirty="0">
                <a:solidFill>
                  <a:srgbClr val="0070C0"/>
                </a:solidFill>
              </a:rPr>
              <a:t>1) Roaster method</a:t>
            </a:r>
          </a:p>
          <a:p>
            <a:pPr marL="0" indent="0">
              <a:buNone/>
            </a:pPr>
            <a:r>
              <a:rPr lang="en-US" dirty="0" err="1"/>
              <a:t>Eg</a:t>
            </a:r>
            <a:r>
              <a:rPr lang="en-US" dirty="0"/>
              <a:t>: A = {1, 2, 3,... 10} </a:t>
            </a:r>
          </a:p>
          <a:p>
            <a:pPr marL="0" indent="0">
              <a:buNone/>
            </a:pPr>
            <a:r>
              <a:rPr lang="en-US" dirty="0"/>
              <a:t>The set of all vowels in the English alphabet is {a, e, </a:t>
            </a:r>
            <a:r>
              <a:rPr lang="en-US" dirty="0" err="1"/>
              <a:t>i</a:t>
            </a:r>
            <a:r>
              <a:rPr lang="en-US" dirty="0"/>
              <a:t>, o u}</a:t>
            </a:r>
          </a:p>
          <a:p>
            <a:pPr marL="0" indent="0">
              <a:buNone/>
            </a:pPr>
            <a:r>
              <a:rPr lang="en-US" dirty="0"/>
              <a:t>The set of odd natural numbers is represented by {1, 3, 5 ......}</a:t>
            </a:r>
          </a:p>
          <a:p>
            <a:pPr marL="0" indent="0">
              <a:buNone/>
            </a:pPr>
            <a:r>
              <a:rPr lang="en-US" dirty="0">
                <a:solidFill>
                  <a:srgbClr val="FF3300"/>
                </a:solidFill>
              </a:rPr>
              <a:t>2) Set builder method</a:t>
            </a:r>
          </a:p>
          <a:p>
            <a:pPr marL="0" indent="0">
              <a:buNone/>
            </a:pPr>
            <a:r>
              <a:rPr lang="en-US" dirty="0" err="1" smtClean="0"/>
              <a:t>Eg</a:t>
            </a:r>
            <a:r>
              <a:rPr lang="en-US" dirty="0" smtClean="0"/>
              <a:t>: A </a:t>
            </a:r>
            <a:r>
              <a:rPr lang="en-US" dirty="0"/>
              <a:t>= {x/1 ≤ x ≤ 10, x ∈ N}</a:t>
            </a:r>
          </a:p>
          <a:p>
            <a:pPr marL="0" indent="0">
              <a:buNone/>
            </a:pPr>
            <a:r>
              <a:rPr lang="en-US" dirty="0" smtClean="0"/>
              <a:t>B </a:t>
            </a:r>
            <a:r>
              <a:rPr lang="en-US" dirty="0"/>
              <a:t>= {y : y is a vowel in the English alphabet}</a:t>
            </a:r>
          </a:p>
          <a:p>
            <a:pPr marL="0" indent="0">
              <a:buNone/>
            </a:pPr>
            <a:r>
              <a:rPr lang="en-US" dirty="0"/>
              <a:t>C = {z </a:t>
            </a:r>
            <a:r>
              <a:rPr lang="en-US" dirty="0" smtClean="0"/>
              <a:t>/ </a:t>
            </a:r>
            <a:r>
              <a:rPr lang="en-US" dirty="0"/>
              <a:t>z is an odd natural number}</a:t>
            </a:r>
            <a:endParaRPr lang="en-IN" dirty="0"/>
          </a:p>
        </p:txBody>
      </p:sp>
    </p:spTree>
    <p:extLst>
      <p:ext uri="{BB962C8B-B14F-4D97-AF65-F5344CB8AC3E}">
        <p14:creationId xmlns:p14="http://schemas.microsoft.com/office/powerpoint/2010/main" val="3806025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0" y="474943"/>
            <a:ext cx="8538119" cy="1005842"/>
          </a:xfrm>
        </p:spPr>
        <p:txBody>
          <a:bodyPr/>
          <a:lstStyle/>
          <a:p>
            <a:r>
              <a:rPr lang="en-US" sz="3600" b="1" dirty="0"/>
              <a:t>Basic concepts of sets </a:t>
            </a:r>
            <a:r>
              <a:rPr lang="en-US" sz="3600" b="1" dirty="0" smtClean="0"/>
              <a:t>- element</a:t>
            </a:r>
            <a:endParaRPr lang="en-US"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16</a:t>
            </a:fld>
            <a:endParaRPr lang="en-NZ" dirty="0">
              <a:solidFill>
                <a:srgbClr val="000000"/>
              </a:solidFill>
            </a:endParaRPr>
          </a:p>
        </p:txBody>
      </p:sp>
      <p:sp>
        <p:nvSpPr>
          <p:cNvPr id="8" name="Text Placeholder 7"/>
          <p:cNvSpPr>
            <a:spLocks noGrp="1"/>
          </p:cNvSpPr>
          <p:nvPr>
            <p:ph type="body" sz="quarter" idx="17"/>
          </p:nvPr>
        </p:nvSpPr>
        <p:spPr>
          <a:xfrm>
            <a:off x="834480" y="1480784"/>
            <a:ext cx="12961441" cy="5605815"/>
          </a:xfrm>
        </p:spPr>
        <p:txBody>
          <a:bodyPr/>
          <a:lstStyle/>
          <a:p>
            <a:pPr marL="0" indent="0">
              <a:buNone/>
            </a:pPr>
            <a:r>
              <a:rPr lang="en-US" dirty="0" smtClean="0">
                <a:solidFill>
                  <a:srgbClr val="FF3399"/>
                </a:solidFill>
              </a:rPr>
              <a:t>Element: </a:t>
            </a:r>
            <a:r>
              <a:rPr lang="en-US" dirty="0"/>
              <a:t>Every member (object) of the set is called as an element of a set </a:t>
            </a:r>
          </a:p>
          <a:p>
            <a:pPr marL="0" indent="0">
              <a:buNone/>
            </a:pPr>
            <a:r>
              <a:rPr lang="en-US" dirty="0" err="1"/>
              <a:t>Eg</a:t>
            </a:r>
            <a:r>
              <a:rPr lang="en-US" dirty="0"/>
              <a:t>: B = {a, b, c}</a:t>
            </a:r>
          </a:p>
          <a:p>
            <a:pPr marL="0" indent="0">
              <a:buNone/>
            </a:pPr>
            <a:r>
              <a:rPr lang="en-US" dirty="0"/>
              <a:t> Here a ∈ B, b ∈ B and c ∈ B, d ∉ B (‘d’ does not belong to B)</a:t>
            </a:r>
          </a:p>
          <a:p>
            <a:pPr marL="0" indent="0" algn="just">
              <a:buNone/>
            </a:pPr>
            <a:r>
              <a:rPr lang="en-US" dirty="0"/>
              <a:t>If </a:t>
            </a:r>
            <a:r>
              <a:rPr lang="en-US" dirty="0">
                <a:solidFill>
                  <a:srgbClr val="7030A0"/>
                </a:solidFill>
              </a:rPr>
              <a:t>a is an element of a set B</a:t>
            </a:r>
            <a:r>
              <a:rPr lang="en-US" dirty="0"/>
              <a:t>, we say that “</a:t>
            </a:r>
            <a:r>
              <a:rPr lang="en-US" dirty="0">
                <a:solidFill>
                  <a:srgbClr val="FF0000"/>
                </a:solidFill>
              </a:rPr>
              <a:t>a belongs to B</a:t>
            </a:r>
            <a:r>
              <a:rPr lang="en-US" dirty="0"/>
              <a:t>” the Greek symbol </a:t>
            </a:r>
            <a:r>
              <a:rPr lang="en-US" dirty="0">
                <a:solidFill>
                  <a:srgbClr val="00B0F0"/>
                </a:solidFill>
              </a:rPr>
              <a:t>∈ (epsilon)</a:t>
            </a:r>
            <a:r>
              <a:rPr lang="en-US" dirty="0"/>
              <a:t> is </a:t>
            </a:r>
            <a:r>
              <a:rPr lang="en-US" dirty="0" smtClean="0"/>
              <a:t>used </a:t>
            </a:r>
            <a:r>
              <a:rPr lang="en-US" dirty="0"/>
              <a:t>to denote the phrase ‘belongs to’. Thus, we write a ∈ B. </a:t>
            </a:r>
            <a:endParaRPr lang="en-US" dirty="0" smtClean="0"/>
          </a:p>
          <a:p>
            <a:pPr marL="0" indent="0" algn="just">
              <a:buNone/>
            </a:pPr>
            <a:r>
              <a:rPr lang="en-US" dirty="0" smtClean="0"/>
              <a:t>If </a:t>
            </a:r>
            <a:r>
              <a:rPr lang="en-US" dirty="0"/>
              <a:t>‘d’ is not an element of a </a:t>
            </a:r>
            <a:r>
              <a:rPr lang="en-US" dirty="0" smtClean="0"/>
              <a:t>set </a:t>
            </a:r>
            <a:r>
              <a:rPr lang="en-US" dirty="0"/>
              <a:t>B, we write </a:t>
            </a:r>
            <a:r>
              <a:rPr lang="en-US" dirty="0">
                <a:solidFill>
                  <a:srgbClr val="C00000"/>
                </a:solidFill>
              </a:rPr>
              <a:t>d ∉ B and read “d does not </a:t>
            </a:r>
            <a:r>
              <a:rPr lang="en-US" dirty="0" smtClean="0">
                <a:solidFill>
                  <a:srgbClr val="C00000"/>
                </a:solidFill>
              </a:rPr>
              <a:t>belong </a:t>
            </a:r>
            <a:r>
              <a:rPr lang="en-US" dirty="0">
                <a:solidFill>
                  <a:srgbClr val="C00000"/>
                </a:solidFill>
              </a:rPr>
              <a:t>to B”.</a:t>
            </a:r>
          </a:p>
          <a:p>
            <a:pPr marL="0" indent="0" algn="just">
              <a:buNone/>
            </a:pPr>
            <a:r>
              <a:rPr lang="en-US" dirty="0"/>
              <a:t>Thus, in the set V of vowels in the English </a:t>
            </a:r>
            <a:r>
              <a:rPr lang="en-US" dirty="0" smtClean="0"/>
              <a:t>alphabet = </a:t>
            </a:r>
            <a:r>
              <a:rPr lang="en-US" dirty="0"/>
              <a:t>{a, e, </a:t>
            </a:r>
            <a:r>
              <a:rPr lang="en-US" dirty="0" err="1"/>
              <a:t>i</a:t>
            </a:r>
            <a:r>
              <a:rPr lang="en-US" dirty="0"/>
              <a:t>, o u}</a:t>
            </a:r>
            <a:r>
              <a:rPr lang="en-US" dirty="0" smtClean="0"/>
              <a:t>, </a:t>
            </a:r>
          </a:p>
          <a:p>
            <a:pPr marL="0" indent="0">
              <a:buNone/>
            </a:pPr>
            <a:r>
              <a:rPr lang="en-US" dirty="0"/>
              <a:t>	</a:t>
            </a:r>
            <a:r>
              <a:rPr lang="en-US" dirty="0" smtClean="0"/>
              <a:t>	a </a:t>
            </a:r>
            <a:r>
              <a:rPr lang="en-US" dirty="0"/>
              <a:t>∈ V but b ∉ V. </a:t>
            </a:r>
          </a:p>
          <a:p>
            <a:pPr marL="0" indent="0">
              <a:buNone/>
            </a:pPr>
            <a:r>
              <a:rPr lang="en-US" dirty="0"/>
              <a:t>In the set P of prime factors of </a:t>
            </a:r>
            <a:r>
              <a:rPr lang="en-US" dirty="0" smtClean="0"/>
              <a:t>30 = {2, 3, 5}, </a:t>
            </a:r>
            <a:r>
              <a:rPr lang="en-US" dirty="0"/>
              <a:t>3 ∈ P but 15 ∉ P.</a:t>
            </a:r>
            <a:endParaRPr lang="en-IN" dirty="0"/>
          </a:p>
        </p:txBody>
      </p:sp>
    </p:spTree>
    <p:extLst>
      <p:ext uri="{BB962C8B-B14F-4D97-AF65-F5344CB8AC3E}">
        <p14:creationId xmlns:p14="http://schemas.microsoft.com/office/powerpoint/2010/main" val="1356805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3508919" cy="1005842"/>
          </a:xfrm>
        </p:spPr>
        <p:txBody>
          <a:bodyPr/>
          <a:lstStyle/>
          <a:p>
            <a:r>
              <a:rPr lang="en-US" sz="3600" b="1" dirty="0" smtClean="0"/>
              <a:t>Type of sets</a:t>
            </a:r>
            <a:endParaRPr lang="en-US" sz="3600" b="1" dirty="0"/>
          </a:p>
        </p:txBody>
      </p:sp>
      <p:sp>
        <p:nvSpPr>
          <p:cNvPr id="6" name="Text Placeholder 5"/>
          <p:cNvSpPr>
            <a:spLocks noGrp="1"/>
          </p:cNvSpPr>
          <p:nvPr>
            <p:ph type="body" sz="quarter" idx="17"/>
          </p:nvPr>
        </p:nvSpPr>
        <p:spPr>
          <a:xfrm>
            <a:off x="834481" y="1371600"/>
            <a:ext cx="12961441" cy="5659603"/>
          </a:xfrm>
        </p:spPr>
        <p:txBody>
          <a:bodyPr/>
          <a:lstStyle/>
          <a:p>
            <a:pPr marL="0" indent="0">
              <a:buNone/>
            </a:pPr>
            <a:r>
              <a:rPr lang="en-US" sz="3200" dirty="0">
                <a:solidFill>
                  <a:srgbClr val="FF3399"/>
                </a:solidFill>
              </a:rPr>
              <a:t>Null set</a:t>
            </a:r>
            <a:r>
              <a:rPr lang="en-US" sz="3200" dirty="0"/>
              <a:t>: A set does not contain any elements such set is called as null set or empty set and it is </a:t>
            </a:r>
            <a:r>
              <a:rPr lang="en-US" sz="3200" dirty="0" smtClean="0"/>
              <a:t>denoted </a:t>
            </a:r>
            <a:r>
              <a:rPr lang="en-US" sz="3200" dirty="0"/>
              <a:t>by </a:t>
            </a:r>
            <a:r>
              <a:rPr lang="en-US" sz="3200" dirty="0">
                <a:latin typeface="Symbol" panose="05050102010706020507" pitchFamily="18" charset="2"/>
              </a:rPr>
              <a:t>f</a:t>
            </a:r>
          </a:p>
          <a:p>
            <a:pPr marL="0" indent="0">
              <a:buNone/>
            </a:pPr>
            <a:r>
              <a:rPr lang="en-US" sz="3200" dirty="0" err="1"/>
              <a:t>Eg</a:t>
            </a:r>
            <a:r>
              <a:rPr lang="en-US" sz="3200" dirty="0"/>
              <a:t>: </a:t>
            </a:r>
            <a:r>
              <a:rPr lang="en-US" sz="3200" dirty="0">
                <a:latin typeface="Symbol" panose="05050102010706020507" pitchFamily="18" charset="2"/>
              </a:rPr>
              <a:t>f</a:t>
            </a:r>
            <a:r>
              <a:rPr lang="en-US" sz="3200" dirty="0"/>
              <a:t> = </a:t>
            </a:r>
            <a:r>
              <a:rPr lang="en-US" sz="3200" dirty="0" smtClean="0"/>
              <a:t>{  }</a:t>
            </a:r>
            <a:endParaRPr lang="en-US" sz="3200" dirty="0"/>
          </a:p>
          <a:p>
            <a:pPr marL="0" indent="0">
              <a:buNone/>
            </a:pPr>
            <a:r>
              <a:rPr lang="en-US" sz="3200" dirty="0">
                <a:solidFill>
                  <a:srgbClr val="0000FF"/>
                </a:solidFill>
              </a:rPr>
              <a:t>Finite set: </a:t>
            </a:r>
            <a:r>
              <a:rPr lang="en-US" sz="3200" dirty="0"/>
              <a:t>A set which contain a countable number of elements then the set is called finite set.</a:t>
            </a:r>
          </a:p>
          <a:p>
            <a:pPr marL="0" indent="0">
              <a:buNone/>
            </a:pPr>
            <a:r>
              <a:rPr lang="en-US" sz="3200" dirty="0" err="1"/>
              <a:t>Eg</a:t>
            </a:r>
            <a:r>
              <a:rPr lang="en-US" sz="3200" dirty="0"/>
              <a:t>: A = {1, 2, 3, ......100} ⇒ n(A) = 100</a:t>
            </a:r>
          </a:p>
          <a:p>
            <a:pPr marL="0" indent="0">
              <a:buNone/>
            </a:pPr>
            <a:r>
              <a:rPr lang="en-US" sz="3200" dirty="0"/>
              <a:t> </a:t>
            </a:r>
            <a:r>
              <a:rPr lang="en-US" sz="3200" dirty="0" smtClean="0"/>
              <a:t>     B </a:t>
            </a:r>
            <a:r>
              <a:rPr lang="en-US" sz="3200" dirty="0"/>
              <a:t>= {a</a:t>
            </a:r>
            <a:r>
              <a:rPr lang="en-US" sz="3200" dirty="0" smtClean="0"/>
              <a:t>, </a:t>
            </a:r>
            <a:r>
              <a:rPr lang="en-US" sz="3200" dirty="0"/>
              <a:t>b, c, ......z} </a:t>
            </a:r>
            <a:r>
              <a:rPr lang="en-US" sz="3200" dirty="0" smtClean="0"/>
              <a:t>     ⇒ </a:t>
            </a:r>
            <a:r>
              <a:rPr lang="en-US" sz="3200" dirty="0"/>
              <a:t>n(B) = </a:t>
            </a:r>
            <a:r>
              <a:rPr lang="en-US" sz="3200" dirty="0" smtClean="0"/>
              <a:t>26</a:t>
            </a:r>
          </a:p>
          <a:p>
            <a:pPr marL="0" indent="0">
              <a:buNone/>
            </a:pPr>
            <a:r>
              <a:rPr lang="en-US" sz="3200" dirty="0">
                <a:solidFill>
                  <a:srgbClr val="FF3300"/>
                </a:solidFill>
              </a:rPr>
              <a:t>Infinite set: </a:t>
            </a:r>
            <a:r>
              <a:rPr lang="en-US" sz="3200" dirty="0"/>
              <a:t>A set having uncountable number of elements then the set is called infinite set.</a:t>
            </a:r>
          </a:p>
          <a:p>
            <a:pPr marL="0" indent="0">
              <a:buNone/>
            </a:pPr>
            <a:r>
              <a:rPr lang="en-US" sz="3200" dirty="0" err="1"/>
              <a:t>Eg</a:t>
            </a:r>
            <a:r>
              <a:rPr lang="en-US" sz="3200" dirty="0"/>
              <a:t>: A = {1, 2, 3, 4 ......∞}</a:t>
            </a: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17</a:t>
            </a:fld>
            <a:endParaRPr lang="en-NZ" dirty="0">
              <a:solidFill>
                <a:srgbClr val="000000"/>
              </a:solidFill>
            </a:endParaRPr>
          </a:p>
        </p:txBody>
      </p:sp>
    </p:spTree>
    <p:extLst>
      <p:ext uri="{BB962C8B-B14F-4D97-AF65-F5344CB8AC3E}">
        <p14:creationId xmlns:p14="http://schemas.microsoft.com/office/powerpoint/2010/main" val="4259573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812069" y="1498320"/>
            <a:ext cx="12961441" cy="5588280"/>
          </a:xfrm>
        </p:spPr>
        <p:txBody>
          <a:bodyPr/>
          <a:lstStyle/>
          <a:p>
            <a:pPr marL="0" indent="0" algn="just">
              <a:buNone/>
            </a:pPr>
            <a:r>
              <a:rPr lang="en-US" sz="3200" dirty="0">
                <a:solidFill>
                  <a:srgbClr val="FF3300"/>
                </a:solidFill>
              </a:rPr>
              <a:t>Sub set : </a:t>
            </a:r>
            <a:r>
              <a:rPr lang="en-US" sz="3200" dirty="0"/>
              <a:t>If every element of A is also an element of B then the set A is said to be subset of B and </a:t>
            </a:r>
            <a:r>
              <a:rPr lang="en-US" sz="3200" dirty="0" smtClean="0"/>
              <a:t>is </a:t>
            </a:r>
            <a:r>
              <a:rPr lang="en-US" sz="3200" dirty="0"/>
              <a:t>denoted by “⊆” </a:t>
            </a:r>
          </a:p>
          <a:p>
            <a:pPr marL="0" indent="0">
              <a:buNone/>
            </a:pPr>
            <a:r>
              <a:rPr lang="en-US" sz="3200" dirty="0"/>
              <a:t>i.e., A ⊆ B = {x/x ∈ A → x ∈ B, ∀ x} </a:t>
            </a:r>
          </a:p>
          <a:p>
            <a:pPr marL="0" indent="0">
              <a:buNone/>
            </a:pPr>
            <a:r>
              <a:rPr lang="en-US" sz="3200" dirty="0"/>
              <a:t> </a:t>
            </a:r>
            <a:r>
              <a:rPr lang="en-US" sz="3200" dirty="0" err="1" smtClean="0"/>
              <a:t>Eg</a:t>
            </a:r>
            <a:r>
              <a:rPr lang="en-US" sz="3200" dirty="0" smtClean="0"/>
              <a:t>. A </a:t>
            </a:r>
            <a:r>
              <a:rPr lang="en-US" sz="3200" dirty="0"/>
              <a:t>= {1, 2}, B = {1, 2, 3}, C = {3}, D = {2, 3}</a:t>
            </a:r>
          </a:p>
          <a:p>
            <a:pPr marL="0" indent="0" algn="ctr">
              <a:buNone/>
            </a:pPr>
            <a:r>
              <a:rPr lang="en-US" sz="3200" dirty="0"/>
              <a:t> A ⊆ B, C ⊆ B, </a:t>
            </a:r>
            <a:r>
              <a:rPr lang="en-US" sz="3200" dirty="0" smtClean="0"/>
              <a:t>D </a:t>
            </a:r>
            <a:r>
              <a:rPr lang="en-US" sz="3200" dirty="0"/>
              <a:t>⊆ B, C ⊆ </a:t>
            </a:r>
            <a:r>
              <a:rPr lang="en-US" sz="3200" dirty="0" smtClean="0"/>
              <a:t>D </a:t>
            </a:r>
          </a:p>
          <a:p>
            <a:pPr marL="0" indent="0" algn="just">
              <a:buNone/>
            </a:pPr>
            <a:r>
              <a:rPr lang="en-US" sz="3200" dirty="0">
                <a:solidFill>
                  <a:srgbClr val="0070C0"/>
                </a:solidFill>
              </a:rPr>
              <a:t>Equal sets:</a:t>
            </a:r>
            <a:r>
              <a:rPr lang="en-US" sz="3200" dirty="0"/>
              <a:t> If A and B be the two sets and A is the subset of B and also B is subset of A then A </a:t>
            </a:r>
            <a:r>
              <a:rPr lang="en-US" sz="3200" dirty="0" smtClean="0"/>
              <a:t>and </a:t>
            </a:r>
            <a:r>
              <a:rPr lang="en-US" sz="3200" dirty="0"/>
              <a:t>B are called equal sets i.e., A = B</a:t>
            </a:r>
          </a:p>
          <a:p>
            <a:pPr marL="0" indent="0">
              <a:buNone/>
            </a:pPr>
            <a:r>
              <a:rPr lang="en-US" sz="3200" dirty="0" err="1"/>
              <a:t>Eg</a:t>
            </a:r>
            <a:r>
              <a:rPr lang="en-US" sz="3200" dirty="0"/>
              <a:t>: A = {1, 2, 3}, B = {2, 1, 3}</a:t>
            </a:r>
          </a:p>
          <a:p>
            <a:pPr marL="0" indent="0">
              <a:buNone/>
            </a:pPr>
            <a:r>
              <a:rPr lang="en-US" sz="3200" dirty="0"/>
              <a:t> </a:t>
            </a:r>
            <a:r>
              <a:rPr lang="en-US" sz="3200" dirty="0" smtClean="0"/>
              <a:t>			A </a:t>
            </a:r>
            <a:r>
              <a:rPr lang="en-US" sz="3200" dirty="0"/>
              <a:t>⊆ B and B ⊆ </a:t>
            </a:r>
            <a:r>
              <a:rPr lang="en-US" sz="3200" dirty="0" smtClean="0"/>
              <a:t>A   ⇒ </a:t>
            </a:r>
            <a:r>
              <a:rPr lang="en-US" sz="3200" dirty="0"/>
              <a:t>A = B</a:t>
            </a: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18</a:t>
            </a:fld>
            <a:endParaRPr lang="en-NZ" dirty="0">
              <a:solidFill>
                <a:srgbClr val="000000"/>
              </a:solidFill>
            </a:endParaRPr>
          </a:p>
        </p:txBody>
      </p:sp>
    </p:spTree>
    <p:extLst>
      <p:ext uri="{BB962C8B-B14F-4D97-AF65-F5344CB8AC3E}">
        <p14:creationId xmlns:p14="http://schemas.microsoft.com/office/powerpoint/2010/main" val="2449993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679134" y="1371600"/>
            <a:ext cx="12961441" cy="5715000"/>
          </a:xfrm>
        </p:spPr>
        <p:txBody>
          <a:bodyPr/>
          <a:lstStyle/>
          <a:p>
            <a:pPr marL="0" indent="0" algn="just">
              <a:buNone/>
            </a:pPr>
            <a:r>
              <a:rPr lang="en-US" sz="3200" dirty="0">
                <a:solidFill>
                  <a:srgbClr val="FF3399"/>
                </a:solidFill>
              </a:rPr>
              <a:t>Proper subset </a:t>
            </a:r>
            <a:r>
              <a:rPr lang="en-US" sz="3200" dirty="0"/>
              <a:t>: If A is a subset of B and A ≠ B then A is called proper subset of B. </a:t>
            </a:r>
          </a:p>
          <a:p>
            <a:pPr marL="0" indent="0">
              <a:buNone/>
            </a:pPr>
            <a:r>
              <a:rPr lang="en-US" sz="3200" dirty="0" err="1"/>
              <a:t>Eg</a:t>
            </a:r>
            <a:r>
              <a:rPr lang="en-US" sz="3200" dirty="0"/>
              <a:t>: A = {1, 2, 3}, B = {1, 2, 3, 4}</a:t>
            </a:r>
          </a:p>
          <a:p>
            <a:pPr marL="0" indent="0">
              <a:buNone/>
            </a:pPr>
            <a:r>
              <a:rPr lang="en-US" sz="3200" dirty="0" smtClean="0"/>
              <a:t>		A </a:t>
            </a:r>
            <a:r>
              <a:rPr lang="en-US" sz="3200" dirty="0"/>
              <a:t>⊆ B but A ≠ B ⇒ A ⊂ </a:t>
            </a:r>
            <a:r>
              <a:rPr lang="en-US" sz="3200" dirty="0" smtClean="0"/>
              <a:t>B</a:t>
            </a:r>
          </a:p>
          <a:p>
            <a:pPr marL="0" indent="0" algn="just">
              <a:buNone/>
            </a:pPr>
            <a:r>
              <a:rPr lang="en-US" sz="3200" dirty="0">
                <a:solidFill>
                  <a:srgbClr val="0070C0"/>
                </a:solidFill>
              </a:rPr>
              <a:t>Equivalence set: </a:t>
            </a:r>
            <a:r>
              <a:rPr lang="en-US" sz="3200" dirty="0"/>
              <a:t>If A and B be the two sets and A </a:t>
            </a:r>
            <a:r>
              <a:rPr lang="en-US" sz="3200" dirty="0">
                <a:sym typeface="Symbol" panose="05050102010706020507" pitchFamily="18" charset="2"/>
              </a:rPr>
              <a:t></a:t>
            </a:r>
            <a:r>
              <a:rPr lang="en-US" sz="3200" dirty="0" smtClean="0"/>
              <a:t> </a:t>
            </a:r>
            <a:r>
              <a:rPr lang="en-US" sz="3200" dirty="0"/>
              <a:t>B and B </a:t>
            </a:r>
            <a:r>
              <a:rPr lang="en-US" sz="3200" dirty="0">
                <a:sym typeface="Symbol" panose="05050102010706020507" pitchFamily="18" charset="2"/>
              </a:rPr>
              <a:t></a:t>
            </a:r>
            <a:r>
              <a:rPr lang="en-US" sz="3200" dirty="0" smtClean="0"/>
              <a:t> </a:t>
            </a:r>
            <a:r>
              <a:rPr lang="en-US" sz="3200" dirty="0"/>
              <a:t>A but both the sets </a:t>
            </a:r>
            <a:r>
              <a:rPr lang="en-US" sz="3200" dirty="0" smtClean="0"/>
              <a:t>equal number </a:t>
            </a:r>
            <a:r>
              <a:rPr lang="en-US" sz="3200" dirty="0"/>
              <a:t>of elements than the set A and B are called as equivalent.</a:t>
            </a:r>
          </a:p>
          <a:p>
            <a:pPr marL="0" indent="0">
              <a:buNone/>
            </a:pPr>
            <a:r>
              <a:rPr lang="en-US" sz="3200" dirty="0" err="1"/>
              <a:t>Eg</a:t>
            </a:r>
            <a:r>
              <a:rPr lang="en-US" sz="3200" dirty="0"/>
              <a:t>: A = {1, 2, 3}, B = {a, b, c}</a:t>
            </a:r>
          </a:p>
          <a:p>
            <a:pPr marL="0" indent="0">
              <a:buNone/>
            </a:pPr>
            <a:r>
              <a:rPr lang="en-US" sz="3200" dirty="0"/>
              <a:t> A </a:t>
            </a:r>
            <a:r>
              <a:rPr lang="en-US" sz="3200" dirty="0" smtClean="0">
                <a:sym typeface="Symbol" panose="05050102010706020507" pitchFamily="18" charset="2"/>
              </a:rPr>
              <a:t></a:t>
            </a:r>
            <a:r>
              <a:rPr lang="en-US" sz="3200" dirty="0" smtClean="0"/>
              <a:t> </a:t>
            </a:r>
            <a:r>
              <a:rPr lang="en-US" sz="3200" dirty="0"/>
              <a:t>B, and B </a:t>
            </a:r>
            <a:r>
              <a:rPr lang="en-US" sz="3200" dirty="0">
                <a:sym typeface="Symbol" panose="05050102010706020507" pitchFamily="18" charset="2"/>
              </a:rPr>
              <a:t></a:t>
            </a:r>
            <a:r>
              <a:rPr lang="en-US" sz="3200" dirty="0" smtClean="0"/>
              <a:t> </a:t>
            </a:r>
            <a:r>
              <a:rPr lang="en-US" sz="3200" dirty="0"/>
              <a:t>A but </a:t>
            </a:r>
            <a:r>
              <a:rPr lang="en-US" sz="3200" dirty="0" smtClean="0"/>
              <a:t> </a:t>
            </a:r>
            <a:r>
              <a:rPr lang="en-US" sz="3200" dirty="0"/>
              <a:t>n(A) = n(B) = 3</a:t>
            </a:r>
          </a:p>
          <a:p>
            <a:pPr marL="0" indent="0">
              <a:buNone/>
            </a:pPr>
            <a:r>
              <a:rPr lang="en-US" sz="3200" dirty="0"/>
              <a:t> </a:t>
            </a:r>
            <a:r>
              <a:rPr lang="en-US" sz="3200" dirty="0" smtClean="0"/>
              <a:t>				A </a:t>
            </a:r>
            <a:r>
              <a:rPr lang="en-US" sz="3200" dirty="0"/>
              <a:t>≡ B</a:t>
            </a:r>
          </a:p>
          <a:p>
            <a:pPr marL="0" indent="0">
              <a:buNone/>
            </a:pPr>
            <a:endParaRPr lang="en-US" sz="3200"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19</a:t>
            </a:fld>
            <a:endParaRPr lang="en-NZ" dirty="0">
              <a:solidFill>
                <a:srgbClr val="000000"/>
              </a:solidFill>
            </a:endParaRPr>
          </a:p>
        </p:txBody>
      </p:sp>
    </p:spTree>
    <p:extLst>
      <p:ext uri="{BB962C8B-B14F-4D97-AF65-F5344CB8AC3E}">
        <p14:creationId xmlns:p14="http://schemas.microsoft.com/office/powerpoint/2010/main" val="3620684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643520" cy="1005842"/>
          </a:xfrm>
        </p:spPr>
        <p:txBody>
          <a:bodyPr/>
          <a:lstStyle/>
          <a:p>
            <a:r>
              <a:rPr lang="en-US" b="1" dirty="0"/>
              <a:t>Lecture -</a:t>
            </a:r>
            <a:r>
              <a:rPr lang="en-US" b="1" dirty="0" smtClean="0"/>
              <a:t>1 </a:t>
            </a:r>
            <a:r>
              <a:rPr lang="en-US" b="1" dirty="0"/>
              <a:t>Introduction, Basic concepts of sets</a:t>
            </a:r>
            <a:r>
              <a:rPr lang="en-US" b="1" dirty="0" smtClean="0"/>
              <a:t>, </a:t>
            </a:r>
            <a:r>
              <a:rPr lang="en-US" b="1" dirty="0"/>
              <a:t>its types</a:t>
            </a:r>
          </a:p>
        </p:txBody>
      </p:sp>
      <p:sp>
        <p:nvSpPr>
          <p:cNvPr id="9" name="Text Placeholder 8"/>
          <p:cNvSpPr>
            <a:spLocks noGrp="1"/>
          </p:cNvSpPr>
          <p:nvPr>
            <p:ph type="body" sz="quarter" idx="17"/>
          </p:nvPr>
        </p:nvSpPr>
        <p:spPr/>
        <p:txBody>
          <a:bodyPr/>
          <a:lstStyle/>
          <a:p>
            <a:pPr marL="0" indent="0">
              <a:buNone/>
            </a:pPr>
            <a:r>
              <a:rPr lang="en-US" sz="3200" b="1" dirty="0"/>
              <a:t>Agenda</a:t>
            </a:r>
          </a:p>
          <a:p>
            <a:pPr marL="457200" indent="-457200">
              <a:buFont typeface="Wingdings" panose="05000000000000000000" pitchFamily="2" charset="2"/>
              <a:buChar char="Ø"/>
            </a:pPr>
            <a:r>
              <a:rPr lang="en-US" dirty="0">
                <a:solidFill>
                  <a:srgbClr val="7030A0"/>
                </a:solidFill>
              </a:rPr>
              <a:t>Importance of the Course</a:t>
            </a:r>
          </a:p>
          <a:p>
            <a:pPr marL="457200" indent="-457200">
              <a:buFont typeface="Wingdings" panose="05000000000000000000" pitchFamily="2" charset="2"/>
              <a:buChar char="Ø"/>
            </a:pPr>
            <a:r>
              <a:rPr lang="en-US" dirty="0"/>
              <a:t>Prerequisites for this Course</a:t>
            </a:r>
          </a:p>
          <a:p>
            <a:pPr marL="457200" indent="-457200">
              <a:buFont typeface="Wingdings" panose="05000000000000000000" pitchFamily="2" charset="2"/>
              <a:buChar char="Ø"/>
            </a:pPr>
            <a:r>
              <a:rPr lang="en-US" dirty="0"/>
              <a:t>Course Objectives</a:t>
            </a:r>
          </a:p>
          <a:p>
            <a:pPr marL="457200" indent="-457200">
              <a:buFont typeface="Wingdings" panose="05000000000000000000" pitchFamily="2" charset="2"/>
              <a:buChar char="Ø"/>
            </a:pPr>
            <a:r>
              <a:rPr lang="en-US" dirty="0">
                <a:solidFill>
                  <a:srgbClr val="00B0F0"/>
                </a:solidFill>
              </a:rPr>
              <a:t>Course Content</a:t>
            </a:r>
          </a:p>
          <a:p>
            <a:pPr marL="457200" indent="-457200">
              <a:buFont typeface="Wingdings" panose="05000000000000000000" pitchFamily="2" charset="2"/>
              <a:buChar char="Ø"/>
            </a:pPr>
            <a:r>
              <a:rPr lang="en-US" dirty="0"/>
              <a:t>Course Outcomes</a:t>
            </a:r>
          </a:p>
        </p:txBody>
      </p:sp>
      <p:sp>
        <p:nvSpPr>
          <p:cNvPr id="6" name="Text Placeholder 8"/>
          <p:cNvSpPr txBox="1">
            <a:spLocks/>
          </p:cNvSpPr>
          <p:nvPr/>
        </p:nvSpPr>
        <p:spPr>
          <a:xfrm>
            <a:off x="7467600" y="2587824"/>
            <a:ext cx="6019800" cy="38129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0000"/>
                </a:solidFill>
              </a:rPr>
              <a:t>Text Books</a:t>
            </a:r>
          </a:p>
          <a:p>
            <a:pPr>
              <a:buFont typeface="Wingdings" panose="05000000000000000000" pitchFamily="2" charset="2"/>
              <a:buChar char="Ø"/>
            </a:pPr>
            <a:r>
              <a:rPr lang="en-US" dirty="0"/>
              <a:t>Reference Books</a:t>
            </a:r>
          </a:p>
          <a:p>
            <a:pPr>
              <a:buFont typeface="Wingdings" panose="05000000000000000000" pitchFamily="2" charset="2"/>
              <a:buChar char="Ø"/>
            </a:pPr>
            <a:r>
              <a:rPr lang="en-US" dirty="0"/>
              <a:t>Assessment for Course</a:t>
            </a:r>
          </a:p>
          <a:p>
            <a:pPr>
              <a:buFont typeface="Wingdings" panose="05000000000000000000" pitchFamily="2" charset="2"/>
              <a:buChar char="Ø"/>
            </a:pPr>
            <a:r>
              <a:rPr lang="en-US" dirty="0">
                <a:solidFill>
                  <a:srgbClr val="FF3399"/>
                </a:solidFill>
              </a:rPr>
              <a:t>Introduction</a:t>
            </a:r>
            <a:endParaRPr lang="en-US" sz="3200" dirty="0">
              <a:solidFill>
                <a:srgbClr val="FF3399"/>
              </a:solidFill>
            </a:endParaRPr>
          </a:p>
          <a:p>
            <a:pPr>
              <a:buFont typeface="Wingdings" panose="05000000000000000000" pitchFamily="2" charset="2"/>
              <a:buChar char="Ø"/>
            </a:pPr>
            <a:r>
              <a:rPr lang="en-US" dirty="0">
                <a:solidFill>
                  <a:srgbClr val="3F7FFF"/>
                </a:solidFill>
              </a:rPr>
              <a:t>Basic concepts of sets, </a:t>
            </a:r>
            <a:endParaRPr lang="en-US" dirty="0" smtClean="0">
              <a:solidFill>
                <a:srgbClr val="3F7FFF"/>
              </a:solidFill>
            </a:endParaRPr>
          </a:p>
          <a:p>
            <a:pPr>
              <a:buFont typeface="Wingdings" panose="05000000000000000000" pitchFamily="2" charset="2"/>
              <a:buChar char="Ø"/>
            </a:pPr>
            <a:r>
              <a:rPr lang="en-US" dirty="0" smtClean="0">
                <a:solidFill>
                  <a:srgbClr val="FF3300"/>
                </a:solidFill>
              </a:rPr>
              <a:t>Types of Set</a:t>
            </a:r>
            <a:endParaRPr lang="en-US" dirty="0">
              <a:solidFill>
                <a:srgbClr val="FF3300"/>
              </a:solidFill>
            </a:endParaRP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a:t>
            </a:fld>
            <a:endParaRPr lang="en-NZ" dirty="0">
              <a:solidFill>
                <a:srgbClr val="000000"/>
              </a:solidFill>
            </a:endParaRPr>
          </a:p>
        </p:txBody>
      </p:sp>
    </p:spTree>
    <p:extLst>
      <p:ext uri="{BB962C8B-B14F-4D97-AF65-F5344CB8AC3E}">
        <p14:creationId xmlns:p14="http://schemas.microsoft.com/office/powerpoint/2010/main" val="33176920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1" y="474943"/>
            <a:ext cx="5413920" cy="1005842"/>
          </a:xfrm>
        </p:spPr>
        <p:txBody>
          <a:bodyPr/>
          <a:lstStyle/>
          <a:p>
            <a:r>
              <a:rPr lang="en-US" sz="3600" b="1" dirty="0" smtClean="0"/>
              <a:t>Type of sets contd</a:t>
            </a:r>
            <a:r>
              <a:rPr lang="en-US" sz="3600" b="1" dirty="0"/>
              <a:t>.  </a:t>
            </a:r>
          </a:p>
        </p:txBody>
      </p:sp>
      <p:sp>
        <p:nvSpPr>
          <p:cNvPr id="6" name="Text Placeholder 5"/>
          <p:cNvSpPr>
            <a:spLocks noGrp="1"/>
          </p:cNvSpPr>
          <p:nvPr>
            <p:ph type="body" sz="quarter" idx="17"/>
          </p:nvPr>
        </p:nvSpPr>
        <p:spPr>
          <a:xfrm>
            <a:off x="679134" y="1371600"/>
            <a:ext cx="12961441" cy="5184576"/>
          </a:xfrm>
        </p:spPr>
        <p:txBody>
          <a:bodyPr/>
          <a:lstStyle/>
          <a:p>
            <a:pPr marL="0" indent="0" algn="just">
              <a:buNone/>
            </a:pPr>
            <a:r>
              <a:rPr lang="en-US" sz="3200" dirty="0">
                <a:solidFill>
                  <a:srgbClr val="FF3399"/>
                </a:solidFill>
              </a:rPr>
              <a:t>Power set</a:t>
            </a:r>
            <a:r>
              <a:rPr lang="en-US" sz="3200" dirty="0"/>
              <a:t>: Given set A, the power set of A is the set of all subset of set A and denoted by 2</a:t>
            </a:r>
            <a:r>
              <a:rPr lang="en-US" sz="3200" baseline="30000" dirty="0"/>
              <a:t>A</a:t>
            </a:r>
            <a:r>
              <a:rPr lang="en-US" sz="3200" dirty="0"/>
              <a:t> or </a:t>
            </a:r>
            <a:r>
              <a:rPr lang="en-US" sz="3200" dirty="0" smtClean="0">
                <a:latin typeface="Symbol" panose="05050102010706020507" pitchFamily="18" charset="2"/>
              </a:rPr>
              <a:t>r</a:t>
            </a:r>
            <a:r>
              <a:rPr lang="en-US" sz="3200" dirty="0" smtClean="0"/>
              <a:t>(A</a:t>
            </a:r>
            <a:r>
              <a:rPr lang="en-US" sz="3200" dirty="0"/>
              <a:t>)</a:t>
            </a:r>
          </a:p>
          <a:p>
            <a:pPr marL="0" indent="0">
              <a:buNone/>
            </a:pPr>
            <a:r>
              <a:rPr lang="en-US" sz="3200" dirty="0" err="1"/>
              <a:t>Eg</a:t>
            </a:r>
            <a:r>
              <a:rPr lang="en-US" sz="3200" dirty="0"/>
              <a:t>: A = {1, 2}</a:t>
            </a:r>
          </a:p>
          <a:p>
            <a:pPr marL="0" indent="0">
              <a:buNone/>
            </a:pPr>
            <a:r>
              <a:rPr lang="en-US" sz="3200" dirty="0"/>
              <a:t> 2</a:t>
            </a:r>
            <a:r>
              <a:rPr lang="en-US" sz="3200" baseline="30000" dirty="0"/>
              <a:t>A</a:t>
            </a:r>
            <a:r>
              <a:rPr lang="en-US" sz="3200" dirty="0"/>
              <a:t> </a:t>
            </a:r>
            <a:r>
              <a:rPr lang="en-US" sz="3200" dirty="0" smtClean="0"/>
              <a:t>= </a:t>
            </a:r>
            <a:r>
              <a:rPr lang="en-US" sz="3200" dirty="0">
                <a:latin typeface="Symbol" panose="05050102010706020507" pitchFamily="18" charset="2"/>
              </a:rPr>
              <a:t>r</a:t>
            </a:r>
            <a:r>
              <a:rPr lang="en-US" sz="3200" dirty="0"/>
              <a:t>(A) = </a:t>
            </a:r>
            <a:r>
              <a:rPr lang="en-US" sz="3200" dirty="0" smtClean="0"/>
              <a:t>{ { }, </a:t>
            </a:r>
            <a:r>
              <a:rPr lang="en-US" sz="3200" dirty="0"/>
              <a:t>{1}, {2}, {1, 2</a:t>
            </a:r>
            <a:r>
              <a:rPr lang="en-US" sz="3200" dirty="0" smtClean="0"/>
              <a:t>} } </a:t>
            </a:r>
          </a:p>
          <a:p>
            <a:pPr marL="0" indent="0">
              <a:buNone/>
            </a:pPr>
            <a:r>
              <a:rPr lang="en-US" sz="3200" dirty="0">
                <a:solidFill>
                  <a:srgbClr val="00B0F0"/>
                </a:solidFill>
              </a:rPr>
              <a:t>Note </a:t>
            </a:r>
            <a:r>
              <a:rPr lang="en-US" sz="3200" dirty="0"/>
              <a:t>: No. of subsets = 2</a:t>
            </a:r>
            <a:r>
              <a:rPr lang="en-US" sz="3200" baseline="30000" dirty="0"/>
              <a:t>m</a:t>
            </a:r>
            <a:r>
              <a:rPr lang="en-US" sz="3200" dirty="0"/>
              <a:t> where m is number of elements in set.</a:t>
            </a:r>
          </a:p>
          <a:p>
            <a:pPr marL="0" indent="0">
              <a:buNone/>
            </a:pPr>
            <a:r>
              <a:rPr lang="en-US" sz="3200" dirty="0" smtClean="0"/>
              <a:t>			     = 2</a:t>
            </a:r>
            <a:r>
              <a:rPr lang="en-US" sz="3200" baseline="30000" dirty="0" smtClean="0"/>
              <a:t>2</a:t>
            </a:r>
            <a:r>
              <a:rPr lang="en-US" sz="3200" dirty="0" smtClean="0"/>
              <a:t> </a:t>
            </a:r>
            <a:r>
              <a:rPr lang="en-US" sz="3200" dirty="0"/>
              <a:t>= 4</a:t>
            </a:r>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20</a:t>
            </a:fld>
            <a:endParaRPr lang="en-NZ" dirty="0">
              <a:solidFill>
                <a:srgbClr val="000000"/>
              </a:solidFill>
            </a:endParaRPr>
          </a:p>
        </p:txBody>
      </p:sp>
    </p:spTree>
    <p:extLst>
      <p:ext uri="{BB962C8B-B14F-4D97-AF65-F5344CB8AC3E}">
        <p14:creationId xmlns:p14="http://schemas.microsoft.com/office/powerpoint/2010/main" val="1707337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21</a:t>
            </a:fld>
            <a:endParaRPr lang="en-NZ" dirty="0">
              <a:solidFill>
                <a:srgbClr val="000000"/>
              </a:solidFill>
            </a:endParaRPr>
          </a:p>
        </p:txBody>
      </p:sp>
      <p:sp>
        <p:nvSpPr>
          <p:cNvPr id="7" name="Text Placeholder 8"/>
          <p:cNvSpPr txBox="1">
            <a:spLocks/>
          </p:cNvSpPr>
          <p:nvPr/>
        </p:nvSpPr>
        <p:spPr>
          <a:xfrm>
            <a:off x="7467600" y="2587824"/>
            <a:ext cx="6019800" cy="3812976"/>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0000"/>
                </a:solidFill>
              </a:rPr>
              <a:t>Text Books</a:t>
            </a:r>
          </a:p>
          <a:p>
            <a:pPr>
              <a:buFont typeface="Wingdings" panose="05000000000000000000" pitchFamily="2" charset="2"/>
              <a:buChar char="Ø"/>
            </a:pPr>
            <a:r>
              <a:rPr lang="en-US" dirty="0"/>
              <a:t>Reference Books</a:t>
            </a:r>
          </a:p>
          <a:p>
            <a:pPr>
              <a:buFont typeface="Wingdings" panose="05000000000000000000" pitchFamily="2" charset="2"/>
              <a:buChar char="Ø"/>
            </a:pPr>
            <a:r>
              <a:rPr lang="en-US" dirty="0"/>
              <a:t>Assessment for Course</a:t>
            </a:r>
          </a:p>
          <a:p>
            <a:pPr>
              <a:buFont typeface="Wingdings" panose="05000000000000000000" pitchFamily="2" charset="2"/>
              <a:buChar char="Ø"/>
            </a:pPr>
            <a:r>
              <a:rPr lang="en-US" dirty="0">
                <a:solidFill>
                  <a:srgbClr val="FF3399"/>
                </a:solidFill>
              </a:rPr>
              <a:t>Introduction</a:t>
            </a:r>
            <a:endParaRPr lang="en-US" sz="3200" dirty="0">
              <a:solidFill>
                <a:srgbClr val="FF3399"/>
              </a:solidFill>
            </a:endParaRPr>
          </a:p>
          <a:p>
            <a:pPr>
              <a:buFont typeface="Wingdings" panose="05000000000000000000" pitchFamily="2" charset="2"/>
              <a:buChar char="Ø"/>
            </a:pPr>
            <a:r>
              <a:rPr lang="en-US" dirty="0">
                <a:solidFill>
                  <a:srgbClr val="3F7FFF"/>
                </a:solidFill>
              </a:rPr>
              <a:t>Basic concepts of sets, </a:t>
            </a:r>
            <a:endParaRPr lang="en-US" dirty="0" smtClean="0">
              <a:solidFill>
                <a:srgbClr val="3F7FFF"/>
              </a:solidFill>
            </a:endParaRPr>
          </a:p>
          <a:p>
            <a:pPr>
              <a:buFont typeface="Wingdings" panose="05000000000000000000" pitchFamily="2" charset="2"/>
              <a:buChar char="Ø"/>
            </a:pPr>
            <a:r>
              <a:rPr lang="en-US" dirty="0" smtClean="0">
                <a:solidFill>
                  <a:srgbClr val="FF3300"/>
                </a:solidFill>
              </a:rPr>
              <a:t>Types of Set</a:t>
            </a:r>
            <a:endParaRPr lang="en-US" dirty="0">
              <a:solidFill>
                <a:srgbClr val="FF3300"/>
              </a:solidFill>
            </a:endParaRPr>
          </a:p>
        </p:txBody>
      </p:sp>
      <p:sp>
        <p:nvSpPr>
          <p:cNvPr id="8" name="Text Placeholder 8"/>
          <p:cNvSpPr>
            <a:spLocks noGrp="1"/>
          </p:cNvSpPr>
          <p:nvPr>
            <p:ph type="body" sz="quarter" idx="17"/>
          </p:nvPr>
        </p:nvSpPr>
        <p:spPr>
          <a:xfrm>
            <a:off x="834481" y="2128723"/>
            <a:ext cx="5413919" cy="3891077"/>
          </a:xfrm>
        </p:spPr>
        <p:txBody>
          <a:bodyPr/>
          <a:lstStyle/>
          <a:p>
            <a:pPr marL="0" indent="0">
              <a:buNone/>
            </a:pPr>
            <a:endParaRPr lang="en-US" sz="3200" b="1" dirty="0"/>
          </a:p>
          <a:p>
            <a:pPr marL="457200" indent="-457200">
              <a:buFont typeface="Wingdings" panose="05000000000000000000" pitchFamily="2" charset="2"/>
              <a:buChar char="Ø"/>
            </a:pPr>
            <a:r>
              <a:rPr lang="en-US" dirty="0">
                <a:solidFill>
                  <a:srgbClr val="7030A0"/>
                </a:solidFill>
              </a:rPr>
              <a:t>Importance of the Course</a:t>
            </a:r>
          </a:p>
          <a:p>
            <a:pPr marL="457200" indent="-457200">
              <a:buFont typeface="Wingdings" panose="05000000000000000000" pitchFamily="2" charset="2"/>
              <a:buChar char="Ø"/>
            </a:pPr>
            <a:r>
              <a:rPr lang="en-US" dirty="0"/>
              <a:t>Prerequisites for this Course</a:t>
            </a:r>
          </a:p>
          <a:p>
            <a:pPr marL="457200" indent="-457200">
              <a:buFont typeface="Wingdings" panose="05000000000000000000" pitchFamily="2" charset="2"/>
              <a:buChar char="Ø"/>
            </a:pPr>
            <a:r>
              <a:rPr lang="en-US" dirty="0"/>
              <a:t>Course Objectives</a:t>
            </a:r>
          </a:p>
          <a:p>
            <a:pPr marL="457200" indent="-457200">
              <a:buFont typeface="Wingdings" panose="05000000000000000000" pitchFamily="2" charset="2"/>
              <a:buChar char="Ø"/>
            </a:pPr>
            <a:r>
              <a:rPr lang="en-US" dirty="0">
                <a:solidFill>
                  <a:srgbClr val="00B0F0"/>
                </a:solidFill>
              </a:rPr>
              <a:t>Course Content</a:t>
            </a:r>
          </a:p>
          <a:p>
            <a:pPr marL="457200" indent="-457200">
              <a:buFont typeface="Wingdings" panose="05000000000000000000" pitchFamily="2" charset="2"/>
              <a:buChar char="Ø"/>
            </a:pPr>
            <a:r>
              <a:rPr lang="en-US" dirty="0"/>
              <a:t>Course Outcomes</a:t>
            </a:r>
          </a:p>
        </p:txBody>
      </p:sp>
    </p:spTree>
    <p:extLst>
      <p:ext uri="{BB962C8B-B14F-4D97-AF65-F5344CB8AC3E}">
        <p14:creationId xmlns:p14="http://schemas.microsoft.com/office/powerpoint/2010/main" val="192213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371600"/>
            <a:ext cx="8534398" cy="3962400"/>
          </a:xfrm>
          <a:prstGeom prst="rect">
            <a:avLst/>
          </a:prstGeom>
        </p:spPr>
      </p:pic>
      <p:pic>
        <p:nvPicPr>
          <p:cNvPr id="4" name="Picture 3"/>
          <p:cNvPicPr>
            <a:picLocks noChangeAspect="1"/>
          </p:cNvPicPr>
          <p:nvPr/>
        </p:nvPicPr>
        <p:blipFill>
          <a:blip r:embed="rId3"/>
          <a:stretch>
            <a:fillRect/>
          </a:stretch>
        </p:blipFill>
        <p:spPr>
          <a:xfrm>
            <a:off x="6955293" y="3581400"/>
            <a:ext cx="2667000" cy="2231857"/>
          </a:xfrm>
          <a:prstGeom prst="rect">
            <a:avLst/>
          </a:prstGeom>
        </p:spPr>
      </p:pic>
    </p:spTree>
    <p:extLst>
      <p:ext uri="{BB962C8B-B14F-4D97-AF65-F5344CB8AC3E}">
        <p14:creationId xmlns:p14="http://schemas.microsoft.com/office/powerpoint/2010/main" val="2747881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957719" cy="1005842"/>
          </a:xfrm>
        </p:spPr>
        <p:txBody>
          <a:bodyPr/>
          <a:lstStyle/>
          <a:p>
            <a:r>
              <a:rPr lang="en-US" b="1" dirty="0"/>
              <a:t>Lecture -2, Operations on sets and its </a:t>
            </a:r>
            <a:r>
              <a:rPr lang="en-US" b="1" dirty="0" smtClean="0"/>
              <a:t>applications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2860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505037"/>
            <a:ext cx="26670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endParaRPr lang="en-US" sz="3200" b="1"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5"/>
          <p:cNvSpPr txBox="1">
            <a:spLocks/>
          </p:cNvSpPr>
          <p:nvPr/>
        </p:nvSpPr>
        <p:spPr>
          <a:xfrm>
            <a:off x="685801" y="3352800"/>
            <a:ext cx="5257800" cy="2209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a:solidFill>
                  <a:srgbClr val="FF3399"/>
                </a:solidFill>
              </a:rPr>
              <a:t>Introduction</a:t>
            </a:r>
            <a:endParaRPr lang="en-US" sz="3600" dirty="0">
              <a:solidFill>
                <a:srgbClr val="FF3399"/>
              </a:solidFill>
            </a:endParaRPr>
          </a:p>
          <a:p>
            <a:pPr>
              <a:buFont typeface="Wingdings" panose="05000000000000000000" pitchFamily="2" charset="2"/>
              <a:buChar char="Ø"/>
            </a:pPr>
            <a:r>
              <a:rPr lang="en-US" dirty="0">
                <a:solidFill>
                  <a:srgbClr val="3F7FFF"/>
                </a:solidFill>
              </a:rPr>
              <a:t>Basic concepts of sets, </a:t>
            </a:r>
          </a:p>
          <a:p>
            <a:pPr>
              <a:buFont typeface="Wingdings" panose="05000000000000000000" pitchFamily="2" charset="2"/>
              <a:buChar char="Ø"/>
            </a:pPr>
            <a:r>
              <a:rPr lang="en-US" dirty="0">
                <a:solidFill>
                  <a:srgbClr val="FF3300"/>
                </a:solidFill>
              </a:rPr>
              <a:t>Types of </a:t>
            </a:r>
            <a:r>
              <a:rPr lang="en-US" dirty="0" smtClean="0">
                <a:solidFill>
                  <a:srgbClr val="FF3300"/>
                </a:solidFill>
              </a:rPr>
              <a:t>Set</a:t>
            </a:r>
            <a:endParaRPr lang="en-US" dirty="0">
              <a:solidFill>
                <a:srgbClr val="FF3300"/>
              </a:solidFill>
            </a:endParaRPr>
          </a:p>
        </p:txBody>
      </p:sp>
      <p:sp>
        <p:nvSpPr>
          <p:cNvPr id="11" name="Text Placeholder 5"/>
          <p:cNvSpPr txBox="1">
            <a:spLocks/>
          </p:cNvSpPr>
          <p:nvPr/>
        </p:nvSpPr>
        <p:spPr>
          <a:xfrm>
            <a:off x="7618739" y="33528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23</a:t>
            </a:fld>
            <a:endParaRPr lang="en-NZ" dirty="0">
              <a:solidFill>
                <a:srgbClr val="000000"/>
              </a:solidFill>
            </a:endParaRPr>
          </a:p>
        </p:txBody>
      </p:sp>
    </p:spTree>
    <p:extLst>
      <p:ext uri="{BB962C8B-B14F-4D97-AF65-F5344CB8AC3E}">
        <p14:creationId xmlns:p14="http://schemas.microsoft.com/office/powerpoint/2010/main" val="1836087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490119" cy="1005842"/>
          </a:xfrm>
        </p:spPr>
        <p:txBody>
          <a:bodyPr/>
          <a:lstStyle/>
          <a:p>
            <a:r>
              <a:rPr lang="en-US" sz="3600" b="1" dirty="0" smtClean="0"/>
              <a:t>Operations on sets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24</a:t>
            </a:fld>
            <a:endParaRPr lang="en-NZ" dirty="0">
              <a:solidFill>
                <a:srgbClr val="000000"/>
              </a:solidFill>
            </a:endParaRPr>
          </a:p>
        </p:txBody>
      </p:sp>
      <p:pic>
        <p:nvPicPr>
          <p:cNvPr id="10" name="Picture 9"/>
          <p:cNvPicPr>
            <a:picLocks noChangeAspect="1"/>
          </p:cNvPicPr>
          <p:nvPr/>
        </p:nvPicPr>
        <p:blipFill>
          <a:blip r:embed="rId2"/>
          <a:stretch>
            <a:fillRect/>
          </a:stretch>
        </p:blipFill>
        <p:spPr>
          <a:xfrm>
            <a:off x="3429000" y="1480785"/>
            <a:ext cx="7008599" cy="5429739"/>
          </a:xfrm>
          <a:prstGeom prst="rect">
            <a:avLst/>
          </a:prstGeom>
        </p:spPr>
      </p:pic>
    </p:spTree>
    <p:extLst>
      <p:ext uri="{BB962C8B-B14F-4D97-AF65-F5344CB8AC3E}">
        <p14:creationId xmlns:p14="http://schemas.microsoft.com/office/powerpoint/2010/main" val="906959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Operations on sets CONTD.</a:t>
            </a:r>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25</a:t>
            </a:fld>
            <a:endParaRPr lang="en-NZ" dirty="0">
              <a:solidFill>
                <a:srgbClr val="000000"/>
              </a:solidFill>
            </a:endParaRPr>
          </a:p>
        </p:txBody>
      </p:sp>
      <p:pic>
        <p:nvPicPr>
          <p:cNvPr id="9" name="Picture 8"/>
          <p:cNvPicPr>
            <a:picLocks noChangeAspect="1"/>
          </p:cNvPicPr>
          <p:nvPr/>
        </p:nvPicPr>
        <p:blipFill>
          <a:blip r:embed="rId2"/>
          <a:stretch>
            <a:fillRect/>
          </a:stretch>
        </p:blipFill>
        <p:spPr>
          <a:xfrm>
            <a:off x="1143000" y="1905000"/>
            <a:ext cx="7538544" cy="4343400"/>
          </a:xfrm>
          <a:prstGeom prst="rect">
            <a:avLst/>
          </a:prstGeom>
        </p:spPr>
      </p:pic>
      <p:pic>
        <p:nvPicPr>
          <p:cNvPr id="10" name="Picture 9"/>
          <p:cNvPicPr>
            <a:picLocks noChangeAspect="1"/>
          </p:cNvPicPr>
          <p:nvPr/>
        </p:nvPicPr>
        <p:blipFill>
          <a:blip r:embed="rId3"/>
          <a:stretch>
            <a:fillRect/>
          </a:stretch>
        </p:blipFill>
        <p:spPr>
          <a:xfrm>
            <a:off x="6393456" y="5334000"/>
            <a:ext cx="4576175" cy="1219200"/>
          </a:xfrm>
          <a:prstGeom prst="rect">
            <a:avLst/>
          </a:prstGeom>
        </p:spPr>
      </p:pic>
    </p:spTree>
    <p:extLst>
      <p:ext uri="{BB962C8B-B14F-4D97-AF65-F5344CB8AC3E}">
        <p14:creationId xmlns:p14="http://schemas.microsoft.com/office/powerpoint/2010/main" val="2272824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Operations on sets CONTD.</a:t>
            </a:r>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429000" y="1752599"/>
            <a:ext cx="6096000" cy="4801097"/>
          </a:xfrm>
          <a:prstGeom prst="rect">
            <a:avLst/>
          </a:prstGeom>
        </p:spPr>
      </p:pic>
    </p:spTree>
    <p:extLst>
      <p:ext uri="{BB962C8B-B14F-4D97-AF65-F5344CB8AC3E}">
        <p14:creationId xmlns:p14="http://schemas.microsoft.com/office/powerpoint/2010/main" val="952596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smtClean="0"/>
              <a:t>Operations on set problems</a:t>
            </a:r>
            <a:endParaRPr lang="en-US" sz="3600" b="1" dirty="0"/>
          </a:p>
        </p:txBody>
      </p:sp>
      <p:sp>
        <p:nvSpPr>
          <p:cNvPr id="2" name="AutoShape 2" descr="Disk array - Wikipedia"/>
          <p:cNvSpPr>
            <a:spLocks noChangeAspect="1" noChangeArrowheads="1"/>
          </p:cNvSpPr>
          <p:nvPr/>
        </p:nvSpPr>
        <p:spPr bwMode="auto">
          <a:xfrm>
            <a:off x="155575" y="-822325"/>
            <a:ext cx="199072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27</a:t>
            </a:fld>
            <a:endParaRPr lang="en-NZ" dirty="0">
              <a:solidFill>
                <a:srgbClr val="000000"/>
              </a:solidFill>
            </a:endParaRPr>
          </a:p>
        </p:txBody>
      </p:sp>
      <p:pic>
        <p:nvPicPr>
          <p:cNvPr id="9" name="Picture 8"/>
          <p:cNvPicPr>
            <a:picLocks noChangeAspect="1"/>
          </p:cNvPicPr>
          <p:nvPr/>
        </p:nvPicPr>
        <p:blipFill>
          <a:blip r:embed="rId2"/>
          <a:stretch>
            <a:fillRect/>
          </a:stretch>
        </p:blipFill>
        <p:spPr>
          <a:xfrm>
            <a:off x="2971800" y="1299498"/>
            <a:ext cx="8153400" cy="6015703"/>
          </a:xfrm>
          <a:prstGeom prst="rect">
            <a:avLst/>
          </a:prstGeom>
        </p:spPr>
      </p:pic>
    </p:spTree>
    <p:extLst>
      <p:ext uri="{BB962C8B-B14F-4D97-AF65-F5344CB8AC3E}">
        <p14:creationId xmlns:p14="http://schemas.microsoft.com/office/powerpoint/2010/main" val="856964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Operations on set </a:t>
            </a:r>
            <a:r>
              <a:rPr lang="en-US" sz="3600" b="1" dirty="0" smtClean="0"/>
              <a:t>Applications</a:t>
            </a:r>
            <a:endParaRPr lang="en-US" dirty="0"/>
          </a:p>
        </p:txBody>
      </p:sp>
      <p:sp>
        <p:nvSpPr>
          <p:cNvPr id="7" name="Slide Number Placeholder 6"/>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28</a:t>
            </a:fld>
            <a:endParaRPr lang="en-NZ" dirty="0">
              <a:solidFill>
                <a:srgbClr val="000000"/>
              </a:solidFill>
            </a:endParaRPr>
          </a:p>
        </p:txBody>
      </p:sp>
      <p:pic>
        <p:nvPicPr>
          <p:cNvPr id="9" name="Picture 8"/>
          <p:cNvPicPr>
            <a:picLocks noChangeAspect="1"/>
          </p:cNvPicPr>
          <p:nvPr/>
        </p:nvPicPr>
        <p:blipFill>
          <a:blip r:embed="rId2"/>
          <a:stretch>
            <a:fillRect/>
          </a:stretch>
        </p:blipFill>
        <p:spPr>
          <a:xfrm>
            <a:off x="1600200" y="1480785"/>
            <a:ext cx="11326627" cy="4953000"/>
          </a:xfrm>
          <a:prstGeom prst="rect">
            <a:avLst/>
          </a:prstGeom>
        </p:spPr>
      </p:pic>
    </p:spTree>
    <p:extLst>
      <p:ext uri="{BB962C8B-B14F-4D97-AF65-F5344CB8AC3E}">
        <p14:creationId xmlns:p14="http://schemas.microsoft.com/office/powerpoint/2010/main" val="219661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10214520" cy="1005842"/>
          </a:xfrm>
        </p:spPr>
        <p:txBody>
          <a:bodyPr/>
          <a:lstStyle/>
          <a:p>
            <a:r>
              <a:rPr lang="en-US" sz="3600" b="1" dirty="0"/>
              <a:t>Operations on set Applications contd.</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29</a:t>
            </a:fld>
            <a:endParaRPr lang="en-NZ" dirty="0">
              <a:solidFill>
                <a:srgbClr val="000000"/>
              </a:solidFill>
            </a:endParaRPr>
          </a:p>
        </p:txBody>
      </p:sp>
      <p:pic>
        <p:nvPicPr>
          <p:cNvPr id="7" name="Picture 6"/>
          <p:cNvPicPr>
            <a:picLocks noChangeAspect="1"/>
          </p:cNvPicPr>
          <p:nvPr/>
        </p:nvPicPr>
        <p:blipFill>
          <a:blip r:embed="rId2"/>
          <a:stretch>
            <a:fillRect/>
          </a:stretch>
        </p:blipFill>
        <p:spPr>
          <a:xfrm>
            <a:off x="4343399" y="1458373"/>
            <a:ext cx="6651175" cy="5856828"/>
          </a:xfrm>
          <a:prstGeom prst="rect">
            <a:avLst/>
          </a:prstGeom>
        </p:spPr>
      </p:pic>
    </p:spTree>
    <p:extLst>
      <p:ext uri="{BB962C8B-B14F-4D97-AF65-F5344CB8AC3E}">
        <p14:creationId xmlns:p14="http://schemas.microsoft.com/office/powerpoint/2010/main" val="2380411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Importance of the course</a:t>
            </a:r>
          </a:p>
        </p:txBody>
      </p:sp>
      <p:sp>
        <p:nvSpPr>
          <p:cNvPr id="6" name="Text Placeholder 5"/>
          <p:cNvSpPr>
            <a:spLocks noGrp="1"/>
          </p:cNvSpPr>
          <p:nvPr>
            <p:ph type="body" sz="quarter" idx="17"/>
          </p:nvPr>
        </p:nvSpPr>
        <p:spPr/>
        <p:txBody>
          <a:bodyPr/>
          <a:lstStyle/>
          <a:p>
            <a:pPr algn="just"/>
            <a:r>
              <a:rPr lang="en-US" dirty="0">
                <a:solidFill>
                  <a:srgbClr val="FF3399"/>
                </a:solidFill>
              </a:rPr>
              <a:t>Statistics are facts. Facts supports reality</a:t>
            </a:r>
            <a:r>
              <a:rPr lang="en-US" dirty="0"/>
              <a:t>. Quite helpful in just about anything. </a:t>
            </a:r>
            <a:r>
              <a:rPr lang="en-US" dirty="0">
                <a:solidFill>
                  <a:srgbClr val="7030A0"/>
                </a:solidFill>
              </a:rPr>
              <a:t>Probability gives you an estimate of a scenario</a:t>
            </a:r>
            <a:r>
              <a:rPr lang="en-US" dirty="0"/>
              <a:t>; i.e. to what extent it will be favorable, unfavorable or neutral to you.</a:t>
            </a:r>
          </a:p>
          <a:p>
            <a:pPr algn="just"/>
            <a:r>
              <a:rPr lang="en-US" dirty="0"/>
              <a:t>Statistics are a group of principles that are used to attain </a:t>
            </a:r>
            <a:r>
              <a:rPr lang="en-US" dirty="0">
                <a:solidFill>
                  <a:srgbClr val="00B0F0"/>
                </a:solidFill>
              </a:rPr>
              <a:t>information about the data so as to make decisions</a:t>
            </a:r>
            <a:r>
              <a:rPr lang="en-US" dirty="0"/>
              <a:t>. It unveils the secret hidden in the data.  </a:t>
            </a:r>
          </a:p>
          <a:p>
            <a:pPr algn="just"/>
            <a:r>
              <a:rPr lang="en-US" dirty="0"/>
              <a:t>Probability and Statistics are involved in different </a:t>
            </a:r>
            <a:r>
              <a:rPr lang="en-US" dirty="0">
                <a:solidFill>
                  <a:srgbClr val="3333CC"/>
                </a:solidFill>
              </a:rPr>
              <a:t>predictive algorithms that are there in</a:t>
            </a:r>
            <a:r>
              <a:rPr lang="en-US" dirty="0"/>
              <a:t> </a:t>
            </a:r>
            <a:r>
              <a:rPr lang="en-US" dirty="0">
                <a:solidFill>
                  <a:srgbClr val="C00000"/>
                </a:solidFill>
              </a:rPr>
              <a:t>Machine Learning</a:t>
            </a:r>
            <a:r>
              <a:rPr lang="en-US" dirty="0"/>
              <a:t>. They help in deciding how much data is reliable, etc.,</a:t>
            </a:r>
          </a:p>
          <a:p>
            <a:pPr algn="just"/>
            <a:r>
              <a:rPr lang="en-US" dirty="0">
                <a:solidFill>
                  <a:srgbClr val="00B050"/>
                </a:solidFill>
              </a:rPr>
              <a:t>Data Scientist</a:t>
            </a:r>
            <a:r>
              <a:rPr lang="en-US" dirty="0"/>
              <a:t> is a person who is better at statistics than any programmer and better at programming than any statistician.</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a:t>
            </a:fld>
            <a:endParaRPr lang="en-NZ" dirty="0">
              <a:solidFill>
                <a:srgbClr val="000000"/>
              </a:solidFill>
            </a:endParaRPr>
          </a:p>
        </p:txBody>
      </p:sp>
    </p:spTree>
    <p:extLst>
      <p:ext uri="{BB962C8B-B14F-4D97-AF65-F5344CB8AC3E}">
        <p14:creationId xmlns:p14="http://schemas.microsoft.com/office/powerpoint/2010/main" val="39937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30</a:t>
            </a:fld>
            <a:endParaRPr lang="en-NZ" dirty="0">
              <a:solidFill>
                <a:srgbClr val="000000"/>
              </a:solidFill>
            </a:endParaRPr>
          </a:p>
        </p:txBody>
      </p:sp>
      <p:sp>
        <p:nvSpPr>
          <p:cNvPr id="6" name="Text Placeholder 5"/>
          <p:cNvSpPr txBox="1">
            <a:spLocks/>
          </p:cNvSpPr>
          <p:nvPr/>
        </p:nvSpPr>
        <p:spPr>
          <a:xfrm>
            <a:off x="990600" y="24384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Tree>
    <p:extLst>
      <p:ext uri="{BB962C8B-B14F-4D97-AF65-F5344CB8AC3E}">
        <p14:creationId xmlns:p14="http://schemas.microsoft.com/office/powerpoint/2010/main" val="3464344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 for practice</a:t>
            </a:r>
          </a:p>
        </p:txBody>
      </p:sp>
      <p:sp>
        <p:nvSpPr>
          <p:cNvPr id="4" name="Slide Number Placeholder 3"/>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31</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828800" y="1371600"/>
            <a:ext cx="10363200" cy="5911272"/>
          </a:xfrm>
          <a:prstGeom prst="rect">
            <a:avLst/>
          </a:prstGeom>
        </p:spPr>
      </p:pic>
    </p:spTree>
    <p:extLst>
      <p:ext uri="{BB962C8B-B14F-4D97-AF65-F5344CB8AC3E}">
        <p14:creationId xmlns:p14="http://schemas.microsoft.com/office/powerpoint/2010/main" val="2852471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521600" cy="1005842"/>
          </a:xfrm>
        </p:spPr>
        <p:txBody>
          <a:bodyPr/>
          <a:lstStyle/>
          <a:p>
            <a:r>
              <a:rPr lang="en-US" b="1" dirty="0"/>
              <a:t>Lecture -3, Venn diagrams, Some basic set identities, and its </a:t>
            </a:r>
            <a:r>
              <a:rPr lang="en-US" b="1" dirty="0" smtClean="0"/>
              <a:t>applications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7543800" y="2362200"/>
            <a:ext cx="24384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467600" y="32766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32</a:t>
            </a:fld>
            <a:endParaRPr lang="en-NZ" dirty="0">
              <a:solidFill>
                <a:srgbClr val="000000"/>
              </a:solidFill>
            </a:endParaRPr>
          </a:p>
        </p:txBody>
      </p:sp>
      <p:sp>
        <p:nvSpPr>
          <p:cNvPr id="9" name="Text Placeholder 5"/>
          <p:cNvSpPr txBox="1">
            <a:spLocks/>
          </p:cNvSpPr>
          <p:nvPr/>
        </p:nvSpPr>
        <p:spPr>
          <a:xfrm>
            <a:off x="989339" y="3276600"/>
            <a:ext cx="6478261" cy="2286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solidFill>
                  <a:srgbClr val="00B0F0"/>
                </a:solidFill>
              </a:rPr>
              <a:t>Operations on Sets </a:t>
            </a:r>
            <a:endParaRPr lang="en-US" dirty="0">
              <a:solidFill>
                <a:srgbClr val="00B0F0"/>
              </a:solidFill>
            </a:endParaRPr>
          </a:p>
          <a:p>
            <a:pPr>
              <a:buFont typeface="Wingdings" panose="05000000000000000000" pitchFamily="2" charset="2"/>
              <a:buChar char="Ø"/>
            </a:pPr>
            <a:r>
              <a:rPr lang="en-US" dirty="0"/>
              <a:t>Operations on </a:t>
            </a:r>
            <a:r>
              <a:rPr lang="en-US" dirty="0" smtClean="0"/>
              <a:t>Sets Problems</a:t>
            </a:r>
            <a:endParaRPr lang="en-US" dirty="0"/>
          </a:p>
          <a:p>
            <a:pPr>
              <a:buFont typeface="Wingdings" panose="05000000000000000000" pitchFamily="2" charset="2"/>
              <a:buChar char="Ø"/>
            </a:pPr>
            <a:r>
              <a:rPr lang="en-US" dirty="0">
                <a:solidFill>
                  <a:srgbClr val="B40000"/>
                </a:solidFill>
              </a:rPr>
              <a:t>Operations on </a:t>
            </a:r>
            <a:r>
              <a:rPr lang="en-US" dirty="0" smtClean="0">
                <a:solidFill>
                  <a:srgbClr val="B40000"/>
                </a:solidFill>
              </a:rPr>
              <a:t>Sets Applications</a:t>
            </a:r>
            <a:endParaRPr lang="en-US" dirty="0">
              <a:solidFill>
                <a:srgbClr val="B40000"/>
              </a:solidFill>
            </a:endParaRPr>
          </a:p>
          <a:p>
            <a:pPr marL="0" indent="0">
              <a:buFont typeface="+mj-lt"/>
              <a:buNone/>
            </a:pPr>
            <a:endParaRPr lang="en-US" dirty="0"/>
          </a:p>
        </p:txBody>
      </p:sp>
    </p:spTree>
    <p:extLst>
      <p:ext uri="{BB962C8B-B14F-4D97-AF65-F5344CB8AC3E}">
        <p14:creationId xmlns:p14="http://schemas.microsoft.com/office/powerpoint/2010/main" val="3727487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Diagrams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33</a:t>
            </a:fld>
            <a:endParaRPr lang="en-NZ" dirty="0">
              <a:solidFill>
                <a:srgbClr val="000000"/>
              </a:solidFill>
            </a:endParaRPr>
          </a:p>
        </p:txBody>
      </p:sp>
      <p:sp>
        <p:nvSpPr>
          <p:cNvPr id="3" name="Rectangle 2"/>
          <p:cNvSpPr/>
          <p:nvPr/>
        </p:nvSpPr>
        <p:spPr>
          <a:xfrm>
            <a:off x="1219200" y="1295400"/>
            <a:ext cx="12801600" cy="2893100"/>
          </a:xfrm>
          <a:prstGeom prst="rect">
            <a:avLst/>
          </a:prstGeom>
        </p:spPr>
        <p:txBody>
          <a:bodyPr wrap="square">
            <a:spAutoFit/>
          </a:bodyPr>
          <a:lstStyle/>
          <a:p>
            <a:pPr algn="just"/>
            <a:r>
              <a:rPr lang="en-IN" dirty="0">
                <a:solidFill>
                  <a:srgbClr val="0000FF"/>
                </a:solidFill>
              </a:rPr>
              <a:t>Sets can be represented graphically using Venn diagrams</a:t>
            </a:r>
            <a:r>
              <a:rPr lang="en-IN" dirty="0"/>
              <a:t>, named after the English </a:t>
            </a:r>
            <a:r>
              <a:rPr lang="en-IN" dirty="0" smtClean="0"/>
              <a:t>mathematician </a:t>
            </a:r>
            <a:r>
              <a:rPr lang="en-IN" dirty="0">
                <a:solidFill>
                  <a:srgbClr val="FF0000"/>
                </a:solidFill>
              </a:rPr>
              <a:t>John Venn</a:t>
            </a:r>
            <a:r>
              <a:rPr lang="en-IN" dirty="0"/>
              <a:t>, who introduced their use in </a:t>
            </a:r>
            <a:r>
              <a:rPr lang="en-IN" dirty="0">
                <a:solidFill>
                  <a:srgbClr val="FF0000"/>
                </a:solidFill>
              </a:rPr>
              <a:t>1881</a:t>
            </a:r>
            <a:r>
              <a:rPr lang="en-IN" dirty="0"/>
              <a:t>. In Venn diagrams the universal set U, </a:t>
            </a:r>
            <a:r>
              <a:rPr lang="en-IN" dirty="0" smtClean="0"/>
              <a:t>which contains </a:t>
            </a:r>
            <a:r>
              <a:rPr lang="en-IN" dirty="0"/>
              <a:t>all the objects under consideration, is represented by a rectangle. (Note that the </a:t>
            </a:r>
            <a:r>
              <a:rPr lang="en-IN" dirty="0" smtClean="0"/>
              <a:t>universal </a:t>
            </a:r>
            <a:r>
              <a:rPr lang="en-IN" dirty="0"/>
              <a:t>set varies depending on which objects are of interest.) Inside this rectangle, circles </a:t>
            </a:r>
            <a:r>
              <a:rPr lang="en-IN" dirty="0" smtClean="0"/>
              <a:t>or other </a:t>
            </a:r>
            <a:r>
              <a:rPr lang="en-IN" dirty="0"/>
              <a:t>geometrical figures are used to represent sets. Sometimes points are used to represent </a:t>
            </a:r>
            <a:r>
              <a:rPr lang="en-IN" dirty="0" smtClean="0"/>
              <a:t>the particular </a:t>
            </a:r>
            <a:r>
              <a:rPr lang="en-IN" dirty="0"/>
              <a:t>elements of the set. Venn diagrams are often used to indicate the relationships </a:t>
            </a:r>
            <a:r>
              <a:rPr lang="en-IN" dirty="0" smtClean="0"/>
              <a:t>between sets</a:t>
            </a:r>
            <a:endParaRPr lang="en-IN" dirty="0"/>
          </a:p>
        </p:txBody>
      </p:sp>
      <p:pic>
        <p:nvPicPr>
          <p:cNvPr id="5" name="Picture 4"/>
          <p:cNvPicPr>
            <a:picLocks noChangeAspect="1"/>
          </p:cNvPicPr>
          <p:nvPr/>
        </p:nvPicPr>
        <p:blipFill>
          <a:blip r:embed="rId2"/>
          <a:stretch>
            <a:fillRect/>
          </a:stretch>
        </p:blipFill>
        <p:spPr>
          <a:xfrm>
            <a:off x="2209800" y="4419600"/>
            <a:ext cx="10668000" cy="2368162"/>
          </a:xfrm>
          <a:prstGeom prst="rect">
            <a:avLst/>
          </a:prstGeom>
        </p:spPr>
      </p:pic>
    </p:spTree>
    <p:extLst>
      <p:ext uri="{BB962C8B-B14F-4D97-AF65-F5344CB8AC3E}">
        <p14:creationId xmlns:p14="http://schemas.microsoft.com/office/powerpoint/2010/main" val="1233294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Venn </a:t>
            </a:r>
            <a:r>
              <a:rPr lang="en-US" sz="3600" b="1" dirty="0" smtClean="0"/>
              <a:t>Diagrams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990600" y="1676400"/>
            <a:ext cx="6357108" cy="4800600"/>
          </a:xfrm>
          <a:prstGeom prst="rect">
            <a:avLst/>
          </a:prstGeom>
        </p:spPr>
      </p:pic>
      <p:pic>
        <p:nvPicPr>
          <p:cNvPr id="5" name="Picture 4"/>
          <p:cNvPicPr>
            <a:picLocks noChangeAspect="1"/>
          </p:cNvPicPr>
          <p:nvPr/>
        </p:nvPicPr>
        <p:blipFill>
          <a:blip r:embed="rId3"/>
          <a:stretch>
            <a:fillRect/>
          </a:stretch>
        </p:blipFill>
        <p:spPr>
          <a:xfrm>
            <a:off x="7379084" y="1676400"/>
            <a:ext cx="7097204" cy="4343400"/>
          </a:xfrm>
          <a:prstGeom prst="rect">
            <a:avLst/>
          </a:prstGeom>
        </p:spPr>
      </p:pic>
    </p:spTree>
    <p:extLst>
      <p:ext uri="{BB962C8B-B14F-4D97-AF65-F5344CB8AC3E}">
        <p14:creationId xmlns:p14="http://schemas.microsoft.com/office/powerpoint/2010/main" val="1804590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Basic Set Identities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35</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4495800" y="1295400"/>
            <a:ext cx="6637218" cy="6019801"/>
          </a:xfrm>
          <a:prstGeom prst="rect">
            <a:avLst/>
          </a:prstGeom>
        </p:spPr>
      </p:pic>
    </p:spTree>
    <p:extLst>
      <p:ext uri="{BB962C8B-B14F-4D97-AF65-F5344CB8AC3E}">
        <p14:creationId xmlns:p14="http://schemas.microsoft.com/office/powerpoint/2010/main" val="3996701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Set Identities Applications</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657600" y="1458373"/>
            <a:ext cx="6698075" cy="3048000"/>
          </a:xfrm>
          <a:prstGeom prst="rect">
            <a:avLst/>
          </a:prstGeom>
        </p:spPr>
      </p:pic>
      <p:pic>
        <p:nvPicPr>
          <p:cNvPr id="4" name="Picture 3"/>
          <p:cNvPicPr>
            <a:picLocks noChangeAspect="1"/>
          </p:cNvPicPr>
          <p:nvPr/>
        </p:nvPicPr>
        <p:blipFill>
          <a:blip r:embed="rId3"/>
          <a:stretch>
            <a:fillRect/>
          </a:stretch>
        </p:blipFill>
        <p:spPr>
          <a:xfrm>
            <a:off x="3352800" y="4506373"/>
            <a:ext cx="9601200" cy="2405229"/>
          </a:xfrm>
          <a:prstGeom prst="rect">
            <a:avLst/>
          </a:prstGeom>
        </p:spPr>
      </p:pic>
    </p:spTree>
    <p:extLst>
      <p:ext uri="{BB962C8B-B14F-4D97-AF65-F5344CB8AC3E}">
        <p14:creationId xmlns:p14="http://schemas.microsoft.com/office/powerpoint/2010/main" val="8445706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4480" y="474943"/>
            <a:ext cx="8919119" cy="1005842"/>
          </a:xfrm>
        </p:spPr>
        <p:txBody>
          <a:bodyPr/>
          <a:lstStyle/>
          <a:p>
            <a:r>
              <a:rPr lang="en-US" sz="3600" b="1" dirty="0" smtClean="0"/>
              <a:t>Set Identities Applications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37</a:t>
            </a:fld>
            <a:endParaRPr lang="en-NZ" dirty="0">
              <a:solidFill>
                <a:srgbClr val="000000"/>
              </a:solidFill>
            </a:endParaRPr>
          </a:p>
        </p:txBody>
      </p:sp>
      <p:pic>
        <p:nvPicPr>
          <p:cNvPr id="4" name="Picture 3"/>
          <p:cNvPicPr>
            <a:picLocks noChangeAspect="1"/>
          </p:cNvPicPr>
          <p:nvPr/>
        </p:nvPicPr>
        <p:blipFill>
          <a:blip r:embed="rId2"/>
          <a:stretch>
            <a:fillRect/>
          </a:stretch>
        </p:blipFill>
        <p:spPr>
          <a:xfrm>
            <a:off x="3124200" y="1480785"/>
            <a:ext cx="8839200" cy="5707491"/>
          </a:xfrm>
          <a:prstGeom prst="rect">
            <a:avLst/>
          </a:prstGeom>
        </p:spPr>
      </p:pic>
    </p:spTree>
    <p:extLst>
      <p:ext uri="{BB962C8B-B14F-4D97-AF65-F5344CB8AC3E}">
        <p14:creationId xmlns:p14="http://schemas.microsoft.com/office/powerpoint/2010/main" val="1730912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38</a:t>
            </a:fld>
            <a:endParaRPr lang="en-NZ" dirty="0">
              <a:solidFill>
                <a:srgbClr val="000000"/>
              </a:solidFill>
            </a:endParaRPr>
          </a:p>
        </p:txBody>
      </p:sp>
      <p:sp>
        <p:nvSpPr>
          <p:cNvPr id="6" name="Text Placeholder 8"/>
          <p:cNvSpPr txBox="1">
            <a:spLocks/>
          </p:cNvSpPr>
          <p:nvPr/>
        </p:nvSpPr>
        <p:spPr>
          <a:xfrm>
            <a:off x="870340" y="22860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Tree>
    <p:extLst>
      <p:ext uri="{BB962C8B-B14F-4D97-AF65-F5344CB8AC3E}">
        <p14:creationId xmlns:p14="http://schemas.microsoft.com/office/powerpoint/2010/main" val="4202228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6" name="Slide Number Placeholder 5"/>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39</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295400" y="1631111"/>
            <a:ext cx="6868363" cy="1704913"/>
          </a:xfrm>
          <a:prstGeom prst="rect">
            <a:avLst/>
          </a:prstGeom>
        </p:spPr>
      </p:pic>
      <p:pic>
        <p:nvPicPr>
          <p:cNvPr id="3" name="Picture 2"/>
          <p:cNvPicPr>
            <a:picLocks noChangeAspect="1"/>
          </p:cNvPicPr>
          <p:nvPr/>
        </p:nvPicPr>
        <p:blipFill>
          <a:blip r:embed="rId3"/>
          <a:stretch>
            <a:fillRect/>
          </a:stretch>
        </p:blipFill>
        <p:spPr>
          <a:xfrm>
            <a:off x="1071981" y="3486350"/>
            <a:ext cx="7315200" cy="1985554"/>
          </a:xfrm>
          <a:prstGeom prst="rect">
            <a:avLst/>
          </a:prstGeom>
        </p:spPr>
      </p:pic>
      <p:pic>
        <p:nvPicPr>
          <p:cNvPr id="4" name="Picture 3"/>
          <p:cNvPicPr>
            <a:picLocks noChangeAspect="1"/>
          </p:cNvPicPr>
          <p:nvPr/>
        </p:nvPicPr>
        <p:blipFill>
          <a:blip r:embed="rId4"/>
          <a:stretch>
            <a:fillRect/>
          </a:stretch>
        </p:blipFill>
        <p:spPr>
          <a:xfrm>
            <a:off x="8686800" y="3513244"/>
            <a:ext cx="5486400" cy="2178890"/>
          </a:xfrm>
          <a:prstGeom prst="rect">
            <a:avLst/>
          </a:prstGeom>
        </p:spPr>
      </p:pic>
    </p:spTree>
    <p:extLst>
      <p:ext uri="{BB962C8B-B14F-4D97-AF65-F5344CB8AC3E}">
        <p14:creationId xmlns:p14="http://schemas.microsoft.com/office/powerpoint/2010/main" val="2820043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Prerequisites for this course</a:t>
            </a:r>
          </a:p>
        </p:txBody>
      </p:sp>
      <p:sp>
        <p:nvSpPr>
          <p:cNvPr id="6" name="Text Placeholder 5"/>
          <p:cNvSpPr>
            <a:spLocks noGrp="1"/>
          </p:cNvSpPr>
          <p:nvPr>
            <p:ph type="body" sz="quarter" idx="17"/>
          </p:nvPr>
        </p:nvSpPr>
        <p:spPr/>
        <p:txBody>
          <a:bodyPr/>
          <a:lstStyle/>
          <a:p>
            <a:pPr>
              <a:lnSpc>
                <a:spcPct val="150000"/>
              </a:lnSpc>
            </a:pPr>
            <a:r>
              <a:rPr lang="en-US" dirty="0"/>
              <a:t>Number System and its properties,</a:t>
            </a:r>
          </a:p>
          <a:p>
            <a:pPr>
              <a:lnSpc>
                <a:spcPct val="150000"/>
              </a:lnSpc>
            </a:pPr>
            <a:r>
              <a:rPr lang="en-US" dirty="0">
                <a:solidFill>
                  <a:srgbClr val="3333CC"/>
                </a:solidFill>
              </a:rPr>
              <a:t>Set Theory, Relations &amp; Function and its properties</a:t>
            </a:r>
            <a:r>
              <a:rPr lang="en-US" dirty="0"/>
              <a:t>,</a:t>
            </a:r>
          </a:p>
          <a:p>
            <a:pPr>
              <a:lnSpc>
                <a:spcPct val="150000"/>
              </a:lnSpc>
            </a:pPr>
            <a:r>
              <a:rPr lang="en-US" dirty="0">
                <a:solidFill>
                  <a:srgbClr val="B40000"/>
                </a:solidFill>
              </a:rPr>
              <a:t>Algebraic and Logarithmic concepts</a:t>
            </a:r>
            <a:r>
              <a:rPr lang="en-US" dirty="0"/>
              <a:t>, </a:t>
            </a:r>
          </a:p>
          <a:p>
            <a:pPr>
              <a:lnSpc>
                <a:spcPct val="150000"/>
              </a:lnSpc>
            </a:pPr>
            <a:r>
              <a:rPr lang="en-US" dirty="0"/>
              <a:t>System of equations solving techniques,</a:t>
            </a:r>
          </a:p>
          <a:p>
            <a:pPr>
              <a:lnSpc>
                <a:spcPct val="150000"/>
              </a:lnSpc>
            </a:pPr>
            <a:r>
              <a:rPr lang="en-US" dirty="0">
                <a:solidFill>
                  <a:srgbClr val="FF3399"/>
                </a:solidFill>
              </a:rPr>
              <a:t>Basic knowledge of Differentiation and Integration</a:t>
            </a:r>
            <a:r>
              <a:rPr lang="en-US" dirty="0"/>
              <a: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a:t>
            </a:fld>
            <a:endParaRPr lang="en-NZ" dirty="0">
              <a:solidFill>
                <a:srgbClr val="000000"/>
              </a:solidFill>
            </a:endParaRPr>
          </a:p>
        </p:txBody>
      </p:sp>
    </p:spTree>
    <p:extLst>
      <p:ext uri="{BB962C8B-B14F-4D97-AF65-F5344CB8AC3E}">
        <p14:creationId xmlns:p14="http://schemas.microsoft.com/office/powerpoint/2010/main" val="14294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anim calcmode="lin" valueType="num">
                                      <p:cBhvr>
                                        <p:cTn id="8" dur="2000" fill="hold"/>
                                        <p:tgtEl>
                                          <p:spTgt spid="6">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6">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anim calcmode="lin" valueType="num">
                                      <p:cBhvr>
                                        <p:cTn id="13" dur="2000" fill="hold"/>
                                        <p:tgtEl>
                                          <p:spTgt spid="6">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6">
                                            <p:txEl>
                                              <p:pRg st="1" end="1"/>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2000"/>
                                        <p:tgtEl>
                                          <p:spTgt spid="6">
                                            <p:txEl>
                                              <p:pRg st="2" end="2"/>
                                            </p:txEl>
                                          </p:spTgt>
                                        </p:tgtEl>
                                      </p:cBhvr>
                                    </p:animEffect>
                                    <p:anim calcmode="lin" valueType="num">
                                      <p:cBhvr>
                                        <p:cTn id="18" dur="2000" fill="hold"/>
                                        <p:tgtEl>
                                          <p:spTgt spid="6">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6">
                                            <p:txEl>
                                              <p:pRg st="2" end="2"/>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2000"/>
                                        <p:tgtEl>
                                          <p:spTgt spid="6">
                                            <p:txEl>
                                              <p:pRg st="3" end="3"/>
                                            </p:txEl>
                                          </p:spTgt>
                                        </p:tgtEl>
                                      </p:cBhvr>
                                    </p:animEffect>
                                    <p:anim calcmode="lin" valueType="num">
                                      <p:cBhvr>
                                        <p:cTn id="23" dur="2000" fill="hold"/>
                                        <p:tgtEl>
                                          <p:spTgt spid="6">
                                            <p:txEl>
                                              <p:pRg st="3" end="3"/>
                                            </p:txEl>
                                          </p:spTgt>
                                        </p:tgtEl>
                                        <p:attrNameLst>
                                          <p:attrName>ppt_w</p:attrName>
                                        </p:attrNameLst>
                                      </p:cBhvr>
                                      <p:tavLst>
                                        <p:tav tm="0" fmla="#ppt_w*sin(2.5*pi*$)">
                                          <p:val>
                                            <p:fltVal val="0"/>
                                          </p:val>
                                        </p:tav>
                                        <p:tav tm="100000">
                                          <p:val>
                                            <p:fltVal val="1"/>
                                          </p:val>
                                        </p:tav>
                                      </p:tavLst>
                                    </p:anim>
                                    <p:anim calcmode="lin" valueType="num">
                                      <p:cBhvr>
                                        <p:cTn id="24" dur="2000" fill="hold"/>
                                        <p:tgtEl>
                                          <p:spTgt spid="6">
                                            <p:txEl>
                                              <p:pRg st="3" end="3"/>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2000"/>
                                        <p:tgtEl>
                                          <p:spTgt spid="6">
                                            <p:txEl>
                                              <p:pRg st="4" end="4"/>
                                            </p:txEl>
                                          </p:spTgt>
                                        </p:tgtEl>
                                      </p:cBhvr>
                                    </p:animEffect>
                                    <p:anim calcmode="lin" valueType="num">
                                      <p:cBhvr>
                                        <p:cTn id="28" dur="2000" fill="hold"/>
                                        <p:tgtEl>
                                          <p:spTgt spid="6">
                                            <p:txEl>
                                              <p:pRg st="4" end="4"/>
                                            </p:txEl>
                                          </p:spTgt>
                                        </p:tgtEl>
                                        <p:attrNameLst>
                                          <p:attrName>ppt_w</p:attrName>
                                        </p:attrNameLst>
                                      </p:cBhvr>
                                      <p:tavLst>
                                        <p:tav tm="0" fmla="#ppt_w*sin(2.5*pi*$)">
                                          <p:val>
                                            <p:fltVal val="0"/>
                                          </p:val>
                                        </p:tav>
                                        <p:tav tm="100000">
                                          <p:val>
                                            <p:fltVal val="1"/>
                                          </p:val>
                                        </p:tav>
                                      </p:tavLst>
                                    </p:anim>
                                    <p:anim calcmode="lin" valueType="num">
                                      <p:cBhvr>
                                        <p:cTn id="29" dur="2000" fill="hold"/>
                                        <p:tgtEl>
                                          <p:spTgt spid="6">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576719" cy="1005842"/>
          </a:xfrm>
        </p:spPr>
        <p:txBody>
          <a:bodyPr/>
          <a:lstStyle/>
          <a:p>
            <a:r>
              <a:rPr lang="en-US" b="1" dirty="0"/>
              <a:t>Lecture -4,</a:t>
            </a:r>
            <a:r>
              <a:rPr lang="en-US" dirty="0"/>
              <a:t> </a:t>
            </a:r>
            <a:r>
              <a:rPr lang="en-US" b="1" dirty="0"/>
              <a:t>Cardinal number and its </a:t>
            </a:r>
            <a:r>
              <a:rPr lang="en-US" b="1" dirty="0" smtClean="0"/>
              <a:t>problems.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6670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2" name="Text Placeholder 8">
            <a:extLst>
              <a:ext uri="{FF2B5EF4-FFF2-40B4-BE49-F238E27FC236}">
                <a16:creationId xmlns:a16="http://schemas.microsoft.com/office/drawing/2014/main" id="{8D3134EF-F382-46C5-90C0-9BC1CC28BB8C}"/>
              </a:ext>
            </a:extLst>
          </p:cNvPr>
          <p:cNvSpPr txBox="1">
            <a:spLocks/>
          </p:cNvSpPr>
          <p:nvPr/>
        </p:nvSpPr>
        <p:spPr>
          <a:xfrm>
            <a:off x="7467599" y="31242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40</a:t>
            </a:fld>
            <a:endParaRPr lang="en-NZ" dirty="0">
              <a:solidFill>
                <a:srgbClr val="000000"/>
              </a:solidFill>
            </a:endParaRPr>
          </a:p>
        </p:txBody>
      </p:sp>
      <p:sp>
        <p:nvSpPr>
          <p:cNvPr id="9" name="Text Placeholder 8"/>
          <p:cNvSpPr txBox="1">
            <a:spLocks/>
          </p:cNvSpPr>
          <p:nvPr/>
        </p:nvSpPr>
        <p:spPr>
          <a:xfrm>
            <a:off x="1143000" y="3124200"/>
            <a:ext cx="5029200" cy="2667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Venn Diagrams</a:t>
            </a:r>
            <a:endParaRPr lang="en-US" dirty="0"/>
          </a:p>
          <a:p>
            <a:pPr marL="457200" indent="-457200">
              <a:buFont typeface="Wingdings" panose="05000000000000000000" pitchFamily="2" charset="2"/>
              <a:buChar char="Ø"/>
            </a:pPr>
            <a:r>
              <a:rPr lang="en-US" dirty="0" smtClean="0"/>
              <a:t>Basic Set Identities</a:t>
            </a:r>
            <a:endParaRPr lang="en-US" dirty="0"/>
          </a:p>
          <a:p>
            <a:pPr marL="457200" indent="-457200">
              <a:buFont typeface="Wingdings" panose="05000000000000000000" pitchFamily="2" charset="2"/>
              <a:buChar char="Ø"/>
            </a:pPr>
            <a:r>
              <a:rPr lang="en-US" dirty="0" smtClean="0"/>
              <a:t>Set Identities Applications  </a:t>
            </a:r>
            <a:endParaRPr lang="en-US" b="1" dirty="0"/>
          </a:p>
          <a:p>
            <a:pPr marL="0" indent="0">
              <a:buFont typeface="+mj-lt"/>
              <a:buNone/>
            </a:pPr>
            <a:endParaRPr lang="en-US" b="1" dirty="0"/>
          </a:p>
        </p:txBody>
      </p:sp>
    </p:spTree>
    <p:extLst>
      <p:ext uri="{BB962C8B-B14F-4D97-AF65-F5344CB8AC3E}">
        <p14:creationId xmlns:p14="http://schemas.microsoft.com/office/powerpoint/2010/main" val="346029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Cardinal </a:t>
            </a:r>
            <a:r>
              <a:rPr lang="en-US" sz="3600" b="1" dirty="0" smtClean="0"/>
              <a:t>Number</a:t>
            </a:r>
            <a:endParaRPr lang="en-US" sz="3600"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41</a:t>
            </a:fld>
            <a:endParaRPr lang="en-NZ" dirty="0">
              <a:solidFill>
                <a:srgbClr val="000000"/>
              </a:solidFill>
            </a:endParaRPr>
          </a:p>
        </p:txBody>
      </p:sp>
      <p:sp>
        <p:nvSpPr>
          <p:cNvPr id="2" name="Rectangle 1"/>
          <p:cNvSpPr/>
          <p:nvPr/>
        </p:nvSpPr>
        <p:spPr>
          <a:xfrm>
            <a:off x="1447800" y="1507679"/>
            <a:ext cx="12344400" cy="3539430"/>
          </a:xfrm>
          <a:prstGeom prst="rect">
            <a:avLst/>
          </a:prstGeom>
        </p:spPr>
        <p:txBody>
          <a:bodyPr wrap="square">
            <a:spAutoFit/>
          </a:bodyPr>
          <a:lstStyle/>
          <a:p>
            <a:pPr algn="just"/>
            <a:r>
              <a:rPr lang="en-IN" sz="3200" dirty="0">
                <a:solidFill>
                  <a:srgbClr val="FF0000"/>
                </a:solidFill>
              </a:rPr>
              <a:t>Cardinal Number</a:t>
            </a:r>
            <a:r>
              <a:rPr lang="en-IN" sz="3200" dirty="0"/>
              <a:t>: A finite set “A” have countable number of elements that number is called </a:t>
            </a:r>
            <a:r>
              <a:rPr lang="en-IN" sz="3200" dirty="0" smtClean="0"/>
              <a:t>cardinal </a:t>
            </a:r>
            <a:r>
              <a:rPr lang="en-IN" sz="3200" dirty="0"/>
              <a:t>number of set A and it’s denoted by </a:t>
            </a:r>
            <a:r>
              <a:rPr lang="en-IN" sz="3200" dirty="0">
                <a:solidFill>
                  <a:srgbClr val="3333CC"/>
                </a:solidFill>
              </a:rPr>
              <a:t>n(A)</a:t>
            </a:r>
            <a:r>
              <a:rPr lang="en-IN" sz="3200" dirty="0"/>
              <a:t> (or </a:t>
            </a:r>
            <a:r>
              <a:rPr lang="en-IN" sz="3200" dirty="0">
                <a:solidFill>
                  <a:srgbClr val="3333CC"/>
                </a:solidFill>
              </a:rPr>
              <a:t>|A|</a:t>
            </a:r>
            <a:r>
              <a:rPr lang="en-IN" sz="3200" dirty="0"/>
              <a:t>)</a:t>
            </a:r>
          </a:p>
          <a:p>
            <a:pPr algn="just"/>
            <a:endParaRPr lang="en-IN" sz="3200" dirty="0" smtClean="0"/>
          </a:p>
          <a:p>
            <a:pPr algn="just"/>
            <a:r>
              <a:rPr lang="en-IN" sz="3200" dirty="0" smtClean="0"/>
              <a:t>Example</a:t>
            </a:r>
            <a:r>
              <a:rPr lang="en-IN" sz="3200" dirty="0"/>
              <a:t>: (1) If A = {a, b, c, d, e} then |A| = n(A) = 5</a:t>
            </a:r>
          </a:p>
          <a:p>
            <a:pPr algn="just"/>
            <a:endParaRPr lang="en-IN" sz="3200" dirty="0" smtClean="0"/>
          </a:p>
          <a:p>
            <a:pPr algn="just"/>
            <a:r>
              <a:rPr lang="en-IN" sz="3200" dirty="0"/>
              <a:t>	</a:t>
            </a:r>
            <a:r>
              <a:rPr lang="en-IN" sz="3200" dirty="0" smtClean="0"/>
              <a:t> </a:t>
            </a:r>
            <a:r>
              <a:rPr lang="en-IN" sz="3200" dirty="0"/>
              <a:t>(2) If B = {1, 2, … 10} then |B| = n(B) = 10</a:t>
            </a:r>
          </a:p>
        </p:txBody>
      </p:sp>
    </p:spTree>
    <p:extLst>
      <p:ext uri="{BB962C8B-B14F-4D97-AF65-F5344CB8AC3E}">
        <p14:creationId xmlns:p14="http://schemas.microsoft.com/office/powerpoint/2010/main" val="2084206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7699920" cy="1005842"/>
          </a:xfrm>
        </p:spPr>
        <p:txBody>
          <a:bodyPr/>
          <a:lstStyle/>
          <a:p>
            <a:r>
              <a:rPr lang="en-US" sz="3600" b="1" dirty="0"/>
              <a:t>Cardinal </a:t>
            </a:r>
            <a:r>
              <a:rPr lang="en-US" sz="3600" b="1" dirty="0" smtClean="0"/>
              <a:t>Number Problems</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458373"/>
            <a:ext cx="10058400" cy="5740804"/>
          </a:xfrm>
          <a:prstGeom prst="rect">
            <a:avLst/>
          </a:prstGeom>
        </p:spPr>
      </p:pic>
    </p:spTree>
    <p:extLst>
      <p:ext uri="{BB962C8B-B14F-4D97-AF65-F5344CB8AC3E}">
        <p14:creationId xmlns:p14="http://schemas.microsoft.com/office/powerpoint/2010/main" val="3719031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43</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438400" y="1371600"/>
            <a:ext cx="9448800" cy="1632753"/>
          </a:xfrm>
          <a:prstGeom prst="rect">
            <a:avLst/>
          </a:prstGeom>
        </p:spPr>
      </p:pic>
      <p:pic>
        <p:nvPicPr>
          <p:cNvPr id="5" name="Picture 4"/>
          <p:cNvPicPr>
            <a:picLocks noChangeAspect="1"/>
          </p:cNvPicPr>
          <p:nvPr/>
        </p:nvPicPr>
        <p:blipFill>
          <a:blip r:embed="rId3"/>
          <a:stretch>
            <a:fillRect/>
          </a:stretch>
        </p:blipFill>
        <p:spPr>
          <a:xfrm>
            <a:off x="2590800" y="3352800"/>
            <a:ext cx="9296400" cy="3629314"/>
          </a:xfrm>
          <a:prstGeom prst="rect">
            <a:avLst/>
          </a:prstGeom>
        </p:spPr>
      </p:pic>
    </p:spTree>
    <p:extLst>
      <p:ext uri="{BB962C8B-B14F-4D97-AF65-F5344CB8AC3E}">
        <p14:creationId xmlns:p14="http://schemas.microsoft.com/office/powerpoint/2010/main" val="2456640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048000" y="1394206"/>
            <a:ext cx="8001000" cy="5920995"/>
          </a:xfrm>
          <a:prstGeom prst="rect">
            <a:avLst/>
          </a:prstGeom>
        </p:spPr>
      </p:pic>
    </p:spTree>
    <p:extLst>
      <p:ext uri="{BB962C8B-B14F-4D97-AF65-F5344CB8AC3E}">
        <p14:creationId xmlns:p14="http://schemas.microsoft.com/office/powerpoint/2010/main" val="683161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45</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480785"/>
            <a:ext cx="9296400" cy="5559905"/>
          </a:xfrm>
          <a:prstGeom prst="rect">
            <a:avLst/>
          </a:prstGeom>
        </p:spPr>
      </p:pic>
    </p:spTree>
    <p:extLst>
      <p:ext uri="{BB962C8B-B14F-4D97-AF65-F5344CB8AC3E}">
        <p14:creationId xmlns:p14="http://schemas.microsoft.com/office/powerpoint/2010/main" val="40416124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251190"/>
            <a:ext cx="8153400" cy="6095387"/>
          </a:xfrm>
          <a:prstGeom prst="rect">
            <a:avLst/>
          </a:prstGeom>
        </p:spPr>
      </p:pic>
    </p:spTree>
    <p:extLst>
      <p:ext uri="{BB962C8B-B14F-4D97-AF65-F5344CB8AC3E}">
        <p14:creationId xmlns:p14="http://schemas.microsoft.com/office/powerpoint/2010/main" val="9221414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47</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819400" y="1507679"/>
            <a:ext cx="9007886" cy="5560991"/>
          </a:xfrm>
          <a:prstGeom prst="rect">
            <a:avLst/>
          </a:prstGeom>
        </p:spPr>
      </p:pic>
    </p:spTree>
    <p:extLst>
      <p:ext uri="{BB962C8B-B14F-4D97-AF65-F5344CB8AC3E}">
        <p14:creationId xmlns:p14="http://schemas.microsoft.com/office/powerpoint/2010/main" val="1934256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9071519" cy="1005842"/>
          </a:xfrm>
        </p:spPr>
        <p:txBody>
          <a:bodyPr/>
          <a:lstStyle/>
          <a:p>
            <a:r>
              <a:rPr lang="en-US" sz="3600" b="1" dirty="0"/>
              <a:t>Cardinal </a:t>
            </a:r>
            <a:r>
              <a:rPr lang="en-US" sz="3600" b="1" dirty="0" smtClean="0"/>
              <a:t>Number Problems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48</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352800" y="1516644"/>
            <a:ext cx="8176980" cy="5410200"/>
          </a:xfrm>
          <a:prstGeom prst="rect">
            <a:avLst/>
          </a:prstGeom>
        </p:spPr>
      </p:pic>
    </p:spTree>
    <p:extLst>
      <p:ext uri="{BB962C8B-B14F-4D97-AF65-F5344CB8AC3E}">
        <p14:creationId xmlns:p14="http://schemas.microsoft.com/office/powerpoint/2010/main" val="33619287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49</a:t>
            </a:fld>
            <a:endParaRPr lang="en-NZ" dirty="0">
              <a:solidFill>
                <a:srgbClr val="000000"/>
              </a:solidFill>
            </a:endParaRPr>
          </a:p>
        </p:txBody>
      </p:sp>
      <p:sp>
        <p:nvSpPr>
          <p:cNvPr id="6" name="Text Placeholder 8">
            <a:extLst>
              <a:ext uri="{FF2B5EF4-FFF2-40B4-BE49-F238E27FC236}">
                <a16:creationId xmlns:a16="http://schemas.microsoft.com/office/drawing/2014/main" id="{8D3134EF-F382-46C5-90C0-9BC1CC28BB8C}"/>
              </a:ext>
            </a:extLst>
          </p:cNvPr>
          <p:cNvSpPr txBox="1">
            <a:spLocks/>
          </p:cNvSpPr>
          <p:nvPr/>
        </p:nvSpPr>
        <p:spPr>
          <a:xfrm>
            <a:off x="865857" y="24384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Tree>
    <p:extLst>
      <p:ext uri="{BB962C8B-B14F-4D97-AF65-F5344CB8AC3E}">
        <p14:creationId xmlns:p14="http://schemas.microsoft.com/office/powerpoint/2010/main" val="2704870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
            </a:r>
            <a:br>
              <a:rPr lang="en-US" dirty="0"/>
            </a:br>
            <a:r>
              <a:rPr lang="en-US" b="1" dirty="0"/>
              <a:t>course objectives</a:t>
            </a:r>
            <a:r>
              <a:rPr lang="en-US" dirty="0"/>
              <a:t/>
            </a:r>
            <a:br>
              <a:rPr lang="en-US" dirty="0"/>
            </a:br>
            <a:endParaRPr lang="en-US" dirty="0"/>
          </a:p>
        </p:txBody>
      </p:sp>
      <p:sp>
        <p:nvSpPr>
          <p:cNvPr id="6" name="Text Placeholder 5"/>
          <p:cNvSpPr>
            <a:spLocks noGrp="1"/>
          </p:cNvSpPr>
          <p:nvPr>
            <p:ph type="body" sz="quarter" idx="17"/>
          </p:nvPr>
        </p:nvSpPr>
        <p:spPr/>
        <p:txBody>
          <a:bodyPr/>
          <a:lstStyle/>
          <a:p>
            <a:pPr lvl="0" algn="just" hangingPunct="0">
              <a:lnSpc>
                <a:spcPct val="105000"/>
              </a:lnSpc>
            </a:pPr>
            <a:r>
              <a:rPr lang="en-US" dirty="0"/>
              <a:t>Equip students to solve given problems using set theory concepts. Also examine and apply the class of functions which transform a finite set into another finite set which relates to input output functions in computer science.</a:t>
            </a:r>
          </a:p>
          <a:p>
            <a:pPr algn="just" hangingPunct="0">
              <a:lnSpc>
                <a:spcPct val="105000"/>
              </a:lnSpc>
            </a:pPr>
            <a:r>
              <a:rPr lang="en-US" dirty="0"/>
              <a:t>Introduce Random variables and Probability distributions.</a:t>
            </a:r>
          </a:p>
          <a:p>
            <a:pPr algn="just">
              <a:lnSpc>
                <a:spcPct val="105000"/>
              </a:lnSpc>
            </a:pPr>
            <a:r>
              <a:rPr lang="en-US" dirty="0"/>
              <a:t>Learn the statistical procedures most often used by practicing all fields.</a:t>
            </a:r>
          </a:p>
          <a:p>
            <a:pPr algn="just">
              <a:lnSpc>
                <a:spcPct val="105000"/>
              </a:lnSpc>
            </a:pPr>
            <a:r>
              <a:rPr lang="en-US"/>
              <a:t>Understand apply for business applications.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a:t>
            </a:fld>
            <a:endParaRPr lang="en-NZ" dirty="0">
              <a:solidFill>
                <a:srgbClr val="000000"/>
              </a:solidFill>
            </a:endParaRPr>
          </a:p>
        </p:txBody>
      </p:sp>
    </p:spTree>
    <p:extLst>
      <p:ext uri="{BB962C8B-B14F-4D97-AF65-F5344CB8AC3E}">
        <p14:creationId xmlns:p14="http://schemas.microsoft.com/office/powerpoint/2010/main" val="25537405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2" name="Slide Number Placeholder 1"/>
          <p:cNvSpPr>
            <a:spLocks noGrp="1"/>
          </p:cNvSpPr>
          <p:nvPr>
            <p:ph type="sldNum" sz="quarter" idx="14"/>
          </p:nvPr>
        </p:nvSpPr>
        <p:spPr>
          <a:xfrm>
            <a:off x="13610095" y="7334250"/>
            <a:ext cx="715505" cy="438150"/>
          </a:xfrm>
        </p:spPr>
        <p:txBody>
          <a:bodyPr/>
          <a:lstStyle/>
          <a:p>
            <a:pPr defTabSz="1097280"/>
            <a:fld id="{45A3C14A-F937-4231-B6F1-40B429FAFB2F}" type="slidenum">
              <a:rPr lang="en-NZ" smtClean="0">
                <a:solidFill>
                  <a:srgbClr val="000000"/>
                </a:solidFill>
              </a:rPr>
              <a:pPr defTabSz="1097280"/>
              <a:t>50</a:t>
            </a:fld>
            <a:endParaRPr lang="en-NZ" dirty="0">
              <a:solidFill>
                <a:srgbClr val="000000"/>
              </a:solidFill>
            </a:endParaRPr>
          </a:p>
        </p:txBody>
      </p:sp>
      <mc:AlternateContent xmlns:mc="http://schemas.openxmlformats.org/markup-compatibility/2006" xmlns:a14="http://schemas.microsoft.com/office/drawing/2010/main">
        <mc:Choice Requires="a14">
          <p:sp>
            <p:nvSpPr>
              <p:cNvPr id="3" name="Rectangle 2"/>
              <p:cNvSpPr/>
              <p:nvPr/>
            </p:nvSpPr>
            <p:spPr>
              <a:xfrm>
                <a:off x="884694" y="1295400"/>
                <a:ext cx="13059905" cy="5262979"/>
              </a:xfrm>
              <a:prstGeom prst="rect">
                <a:avLst/>
              </a:prstGeom>
            </p:spPr>
            <p:txBody>
              <a:bodyPr wrap="square">
                <a:spAutoFit/>
              </a:bodyPr>
              <a:lstStyle/>
              <a:p>
                <a:pPr marL="342900" lvl="0" indent="-342900" algn="just">
                  <a:spcAft>
                    <a:spcPts val="0"/>
                  </a:spcAft>
                  <a:buClr>
                    <a:srgbClr val="000000"/>
                  </a:buClr>
                  <a:buFont typeface="Times New Roman" panose="02020603050405020304" pitchFamily="18" charset="0"/>
                  <a:buAutoNum type="arabicPeriod"/>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In a survey of 260 college students, the following data were obtained: 64 had taken a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mathematics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course, 94 had taken a computer science course, 58 had taken a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business course</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28 had taken  both mathematics and business course, 26 had taken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both mathematics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and computer science course, 22 had taken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both computer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science and </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business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course and 14 had taken all three types of courses.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ea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ea typeface="Times New Roman" panose="02020603050405020304" pitchFamily="18" charset="0"/>
                    <a:cs typeface="Times New Roman" panose="02020603050405020304" pitchFamily="18" charset="0"/>
                  </a:rPr>
                  <a:t>) How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many of these students had taken none of the three courses?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2400" dirty="0">
                    <a:latin typeface="Times New Roman" panose="02020603050405020304" pitchFamily="18" charset="0"/>
                    <a:ea typeface="Times New Roman" panose="02020603050405020304" pitchFamily="18" charset="0"/>
                  </a:rPr>
                  <a:t>      ii) How many had taken only a computer science courses? </a:t>
                </a:r>
                <a:endParaRPr lang="en-IN" sz="2400" dirty="0" smtClean="0">
                  <a:latin typeface="Times New Roman" panose="02020603050405020304" pitchFamily="18" charset="0"/>
                  <a:ea typeface="Times New Roman" panose="02020603050405020304" pitchFamily="18" charset="0"/>
                </a:endParaRPr>
              </a:p>
              <a:p>
                <a:pPr algn="just"/>
                <a:endParaRPr lang="en-IN" sz="2400" dirty="0" smtClean="0">
                  <a:latin typeface="Times New Roman" panose="02020603050405020304" pitchFamily="18" charset="0"/>
                  <a:ea typeface="Times New Roman" panose="02020603050405020304" pitchFamily="18" charset="0"/>
                </a:endParaRPr>
              </a:p>
              <a:p>
                <a:pPr lvl="0" algn="just"/>
                <a:r>
                  <a:rPr lang="en-IN" sz="2400" dirty="0" smtClean="0">
                    <a:latin typeface="Times New Roman" panose="02020603050405020304" pitchFamily="18" charset="0"/>
                  </a:rPr>
                  <a:t>2.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A professor has two dozen introductory text books on computer science and is concerned about their coverage of the topics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𝐴</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Compilers,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𝐵</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Data Structures and (</a:t>
                </a:r>
                <a14:m>
                  <m:oMath xmlns:m="http://schemas.openxmlformats.org/officeDocument/2006/math">
                    <m:r>
                      <a:rPr lang="en-IN" sz="2400">
                        <a:latin typeface="Cambria Math" panose="02040503050406030204" pitchFamily="18" charset="0"/>
                        <a:ea typeface="Times New Roman" panose="02020603050405020304" pitchFamily="18" charset="0"/>
                        <a:cs typeface="Times New Roman" panose="02020603050405020304" pitchFamily="18" charset="0"/>
                      </a:rPr>
                      <m:t>𝐶</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Operating systems. The following data are the number of books that contain material on these topic: </a:t>
                </a:r>
                <a14:m>
                  <m:oMath xmlns:m="http://schemas.openxmlformats.org/officeDocument/2006/math">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e>
                    </m:d>
                    <m:r>
                      <a:rPr lang="en-IN" sz="2400">
                        <a:latin typeface="Cambria Math" panose="02040503050406030204" pitchFamily="18" charset="0"/>
                        <a:ea typeface="Times New Roman" panose="02020603050405020304" pitchFamily="18" charset="0"/>
                        <a:cs typeface="Times New Roman" panose="02020603050405020304" pitchFamily="18" charset="0"/>
                      </a:rPr>
                      <m:t>=8,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𝐵</m:t>
                        </m:r>
                      </m:e>
                    </m:d>
                    <m:r>
                      <a:rPr lang="en-IN" sz="2400">
                        <a:latin typeface="Cambria Math" panose="02040503050406030204" pitchFamily="18" charset="0"/>
                        <a:ea typeface="Times New Roman" panose="02020603050405020304" pitchFamily="18" charset="0"/>
                        <a:cs typeface="Times New Roman" panose="02020603050405020304" pitchFamily="18" charset="0"/>
                      </a:rPr>
                      <m:t>=13,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=13,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𝐵</m:t>
                        </m:r>
                      </m:e>
                    </m:d>
                    <m:r>
                      <a:rPr lang="en-IN" sz="2400">
                        <a:latin typeface="Cambria Math" panose="02040503050406030204" pitchFamily="18" charset="0"/>
                        <a:ea typeface="Times New Roman" panose="02020603050405020304" pitchFamily="18" charset="0"/>
                        <a:cs typeface="Times New Roman" panose="02020603050405020304" pitchFamily="18" charset="0"/>
                      </a:rPr>
                      <m:t>=5,</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=3,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𝐵</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=6, </m:t>
                    </m:r>
                    <m:d>
                      <m:dPr>
                        <m:begChr m:val="|"/>
                        <m:endChr m:val="|"/>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a:latin typeface="Cambria Math" panose="02040503050406030204" pitchFamily="18" charset="0"/>
                            <a:ea typeface="Times New Roman" panose="02020603050405020304" pitchFamily="18" charset="0"/>
                            <a:cs typeface="Times New Roman" panose="02020603050405020304" pitchFamily="18" charset="0"/>
                          </a:rPr>
                          <m:t>𝐴</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𝐵</m:t>
                        </m:r>
                        <m:r>
                          <a:rPr lang="en-IN" sz="2400">
                            <a:latin typeface="Cambria Math" panose="02040503050406030204" pitchFamily="18" charset="0"/>
                            <a:ea typeface="Times New Roman" panose="02020603050405020304" pitchFamily="18" charset="0"/>
                            <a:cs typeface="Times New Roman" panose="02020603050405020304" pitchFamily="18" charset="0"/>
                          </a:rPr>
                          <m:t>∩</m:t>
                        </m:r>
                        <m:r>
                          <a:rPr lang="en-IN" sz="2400">
                            <a:latin typeface="Cambria Math" panose="02040503050406030204" pitchFamily="18" charset="0"/>
                            <a:ea typeface="Times New Roman" panose="02020603050405020304" pitchFamily="18" charset="0"/>
                            <a:cs typeface="Times New Roman" panose="02020603050405020304" pitchFamily="18" charset="0"/>
                          </a:rPr>
                          <m:t>𝐶</m:t>
                        </m:r>
                      </m:e>
                    </m:d>
                    <m:r>
                      <a:rPr lang="en-IN" sz="2400">
                        <a:latin typeface="Cambria Math" panose="02040503050406030204" pitchFamily="18" charset="0"/>
                        <a:ea typeface="Times New Roman" panose="02020603050405020304" pitchFamily="18" charset="0"/>
                        <a:cs typeface="Times New Roman" panose="02020603050405020304" pitchFamily="18" charset="0"/>
                      </a:rPr>
                      <m:t>=2</m:t>
                    </m:r>
                  </m:oMath>
                </a14:m>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ea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How many of the text books include material on exactly one of these topics?</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ii) How many do not  deal with any of these topics?</a:t>
                </a:r>
              </a:p>
              <a:p>
                <a:pPr algn="just"/>
                <a:r>
                  <a:rPr lang="en-IN" sz="2400" dirty="0">
                    <a:latin typeface="Times New Roman" panose="02020603050405020304" pitchFamily="18" charset="0"/>
                    <a:ea typeface="Times New Roman" panose="02020603050405020304" pitchFamily="18" charset="0"/>
                    <a:cs typeface="Times New Roman" panose="02020603050405020304" pitchFamily="18" charset="0"/>
                  </a:rPr>
                  <a:t>      iii) How many have no materials on compliers?</a:t>
                </a:r>
              </a:p>
            </p:txBody>
          </p:sp>
        </mc:Choice>
        <mc:Fallback xmlns="">
          <p:sp>
            <p:nvSpPr>
              <p:cNvPr id="3" name="Rectangle 2"/>
              <p:cNvSpPr>
                <a:spLocks noRot="1" noChangeAspect="1" noMove="1" noResize="1" noEditPoints="1" noAdjustHandles="1" noChangeArrowheads="1" noChangeShapeType="1" noTextEdit="1"/>
              </p:cNvSpPr>
              <p:nvPr/>
            </p:nvSpPr>
            <p:spPr>
              <a:xfrm>
                <a:off x="884694" y="1295400"/>
                <a:ext cx="13059905" cy="5262979"/>
              </a:xfrm>
              <a:prstGeom prst="rect">
                <a:avLst/>
              </a:prstGeom>
              <a:blipFill rotWithShape="0">
                <a:blip r:embed="rId2"/>
                <a:stretch>
                  <a:fillRect l="-700" t="-927" r="-747" b="-1622"/>
                </a:stretch>
              </a:blipFill>
            </p:spPr>
            <p:txBody>
              <a:bodyPr/>
              <a:lstStyle/>
              <a:p>
                <a:r>
                  <a:rPr lang="en-IN">
                    <a:noFill/>
                  </a:rPr>
                  <a:t> </a:t>
                </a:r>
              </a:p>
            </p:txBody>
          </p:sp>
        </mc:Fallback>
      </mc:AlternateContent>
    </p:spTree>
    <p:extLst>
      <p:ext uri="{BB962C8B-B14F-4D97-AF65-F5344CB8AC3E}">
        <p14:creationId xmlns:p14="http://schemas.microsoft.com/office/powerpoint/2010/main" val="2049364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881520" cy="1005842"/>
          </a:xfrm>
        </p:spPr>
        <p:txBody>
          <a:bodyPr/>
          <a:lstStyle/>
          <a:p>
            <a:r>
              <a:rPr lang="en-US" b="1" dirty="0"/>
              <a:t>Lecture -5, Cartesian products, Relations, Properties of relations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4384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8073452" y="3276600"/>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51</a:t>
            </a:fld>
            <a:endParaRPr lang="en-NZ" dirty="0">
              <a:solidFill>
                <a:srgbClr val="000000"/>
              </a:solidFill>
            </a:endParaRPr>
          </a:p>
        </p:txBody>
      </p:sp>
      <p:sp>
        <p:nvSpPr>
          <p:cNvPr id="9" name="Text Placeholder 8">
            <a:extLst>
              <a:ext uri="{FF2B5EF4-FFF2-40B4-BE49-F238E27FC236}">
                <a16:creationId xmlns:a16="http://schemas.microsoft.com/office/drawing/2014/main" id="{8D3134EF-F382-46C5-90C0-9BC1CC28BB8C}"/>
              </a:ext>
            </a:extLst>
          </p:cNvPr>
          <p:cNvSpPr txBox="1">
            <a:spLocks/>
          </p:cNvSpPr>
          <p:nvPr/>
        </p:nvSpPr>
        <p:spPr>
          <a:xfrm>
            <a:off x="1106789" y="3276600"/>
            <a:ext cx="6168451" cy="1905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Cardinal Number</a:t>
            </a:r>
            <a:endParaRPr lang="en-US" dirty="0"/>
          </a:p>
          <a:p>
            <a:pPr marL="457200" indent="-457200">
              <a:buFont typeface="Wingdings" panose="05000000000000000000" pitchFamily="2" charset="2"/>
              <a:buChar char="Ø"/>
            </a:pPr>
            <a:r>
              <a:rPr lang="en-US" dirty="0" smtClean="0"/>
              <a:t>Cardinal Number Problems</a:t>
            </a:r>
            <a:endParaRPr lang="en-US" dirty="0"/>
          </a:p>
        </p:txBody>
      </p:sp>
    </p:spTree>
    <p:extLst>
      <p:ext uri="{BB962C8B-B14F-4D97-AF65-F5344CB8AC3E}">
        <p14:creationId xmlns:p14="http://schemas.microsoft.com/office/powerpoint/2010/main" val="2003819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295400"/>
            <a:ext cx="9204706" cy="5834416"/>
          </a:xfrm>
          <a:prstGeom prst="rect">
            <a:avLst/>
          </a:prstGeom>
        </p:spPr>
      </p:pic>
    </p:spTree>
    <p:extLst>
      <p:ext uri="{BB962C8B-B14F-4D97-AF65-F5344CB8AC3E}">
        <p14:creationId xmlns:p14="http://schemas.microsoft.com/office/powerpoint/2010/main" val="536795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Cartesian </a:t>
            </a:r>
            <a:r>
              <a:rPr lang="en-US" sz="3600" b="1" dirty="0" smtClean="0"/>
              <a:t>Products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53</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256376"/>
            <a:ext cx="9580750" cy="4038600"/>
          </a:xfrm>
          <a:prstGeom prst="rect">
            <a:avLst/>
          </a:prstGeom>
        </p:spPr>
      </p:pic>
      <p:pic>
        <p:nvPicPr>
          <p:cNvPr id="5" name="Picture 4"/>
          <p:cNvPicPr>
            <a:picLocks noChangeAspect="1"/>
          </p:cNvPicPr>
          <p:nvPr/>
        </p:nvPicPr>
        <p:blipFill>
          <a:blip r:embed="rId3"/>
          <a:stretch>
            <a:fillRect/>
          </a:stretch>
        </p:blipFill>
        <p:spPr>
          <a:xfrm>
            <a:off x="2747682" y="5187511"/>
            <a:ext cx="6096000" cy="2127690"/>
          </a:xfrm>
          <a:prstGeom prst="rect">
            <a:avLst/>
          </a:prstGeom>
        </p:spPr>
      </p:pic>
    </p:spTree>
    <p:extLst>
      <p:ext uri="{BB962C8B-B14F-4D97-AF65-F5344CB8AC3E}">
        <p14:creationId xmlns:p14="http://schemas.microsoft.com/office/powerpoint/2010/main" val="41346477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3585119" cy="1005842"/>
          </a:xfrm>
        </p:spPr>
        <p:txBody>
          <a:bodyPr/>
          <a:lstStyle/>
          <a:p>
            <a:r>
              <a:rPr lang="en-US" sz="3600" b="1" dirty="0"/>
              <a:t>Relations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618075" y="1480785"/>
            <a:ext cx="10347910" cy="3700815"/>
          </a:xfrm>
          <a:prstGeom prst="rect">
            <a:avLst/>
          </a:prstGeom>
        </p:spPr>
      </p:pic>
      <p:pic>
        <p:nvPicPr>
          <p:cNvPr id="5" name="Picture 4"/>
          <p:cNvPicPr>
            <a:picLocks noChangeAspect="1"/>
          </p:cNvPicPr>
          <p:nvPr/>
        </p:nvPicPr>
        <p:blipFill>
          <a:blip r:embed="rId3"/>
          <a:stretch>
            <a:fillRect/>
          </a:stretch>
        </p:blipFill>
        <p:spPr>
          <a:xfrm>
            <a:off x="2618075" y="5434783"/>
            <a:ext cx="10222785" cy="779553"/>
          </a:xfrm>
          <a:prstGeom prst="rect">
            <a:avLst/>
          </a:prstGeom>
        </p:spPr>
      </p:pic>
    </p:spTree>
    <p:extLst>
      <p:ext uri="{BB962C8B-B14F-4D97-AF65-F5344CB8AC3E}">
        <p14:creationId xmlns:p14="http://schemas.microsoft.com/office/powerpoint/2010/main" val="15177752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728119" cy="1005842"/>
          </a:xfrm>
        </p:spPr>
        <p:txBody>
          <a:bodyPr/>
          <a:lstStyle/>
          <a:p>
            <a:r>
              <a:rPr lang="en-US" sz="3600" b="1" dirty="0" smtClean="0"/>
              <a:t>Relations contd.</a:t>
            </a:r>
            <a:endParaRPr lang="en-US" sz="3600"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55</a:t>
            </a:fld>
            <a:endParaRPr lang="en-NZ" dirty="0">
              <a:solidFill>
                <a:srgbClr val="000000"/>
              </a:solidFill>
            </a:endParaRPr>
          </a:p>
        </p:txBody>
      </p:sp>
      <p:pic>
        <p:nvPicPr>
          <p:cNvPr id="6" name="Picture 5"/>
          <p:cNvPicPr>
            <a:picLocks noChangeAspect="1"/>
          </p:cNvPicPr>
          <p:nvPr/>
        </p:nvPicPr>
        <p:blipFill>
          <a:blip r:embed="rId2"/>
          <a:stretch>
            <a:fillRect/>
          </a:stretch>
        </p:blipFill>
        <p:spPr>
          <a:xfrm>
            <a:off x="4114800" y="1371600"/>
            <a:ext cx="6477000" cy="5987730"/>
          </a:xfrm>
          <a:prstGeom prst="rect">
            <a:avLst/>
          </a:prstGeom>
        </p:spPr>
      </p:pic>
    </p:spTree>
    <p:extLst>
      <p:ext uri="{BB962C8B-B14F-4D97-AF65-F5344CB8AC3E}">
        <p14:creationId xmlns:p14="http://schemas.microsoft.com/office/powerpoint/2010/main" val="13373438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Properties of </a:t>
            </a:r>
            <a:r>
              <a:rPr lang="en-US" sz="3600" b="1" dirty="0" smtClean="0"/>
              <a:t>relations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362200" y="1480785"/>
            <a:ext cx="7391400" cy="1543774"/>
          </a:xfrm>
          <a:prstGeom prst="rect">
            <a:avLst/>
          </a:prstGeom>
        </p:spPr>
      </p:pic>
      <p:pic>
        <p:nvPicPr>
          <p:cNvPr id="5" name="Picture 4"/>
          <p:cNvPicPr>
            <a:picLocks noChangeAspect="1"/>
          </p:cNvPicPr>
          <p:nvPr/>
        </p:nvPicPr>
        <p:blipFill>
          <a:blip r:embed="rId3"/>
          <a:stretch>
            <a:fillRect/>
          </a:stretch>
        </p:blipFill>
        <p:spPr>
          <a:xfrm>
            <a:off x="2209800" y="3200400"/>
            <a:ext cx="8305800" cy="1897188"/>
          </a:xfrm>
          <a:prstGeom prst="rect">
            <a:avLst/>
          </a:prstGeom>
        </p:spPr>
      </p:pic>
      <p:pic>
        <p:nvPicPr>
          <p:cNvPr id="6" name="Picture 5"/>
          <p:cNvPicPr>
            <a:picLocks noChangeAspect="1"/>
          </p:cNvPicPr>
          <p:nvPr/>
        </p:nvPicPr>
        <p:blipFill>
          <a:blip r:embed="rId4"/>
          <a:stretch>
            <a:fillRect/>
          </a:stretch>
        </p:blipFill>
        <p:spPr>
          <a:xfrm>
            <a:off x="2214282" y="5454231"/>
            <a:ext cx="8727141" cy="1834076"/>
          </a:xfrm>
          <a:prstGeom prst="rect">
            <a:avLst/>
          </a:prstGeom>
        </p:spPr>
      </p:pic>
    </p:spTree>
    <p:extLst>
      <p:ext uri="{BB962C8B-B14F-4D97-AF65-F5344CB8AC3E}">
        <p14:creationId xmlns:p14="http://schemas.microsoft.com/office/powerpoint/2010/main" val="12701250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80919" cy="1005842"/>
          </a:xfrm>
        </p:spPr>
        <p:txBody>
          <a:bodyPr/>
          <a:lstStyle/>
          <a:p>
            <a:r>
              <a:rPr lang="en-US" sz="3600" b="1" dirty="0"/>
              <a:t>Properties of </a:t>
            </a:r>
            <a:r>
              <a:rPr lang="en-US" sz="3600" b="1" dirty="0" smtClean="0"/>
              <a:t>relations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57</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514600" y="1480785"/>
            <a:ext cx="8839200" cy="1664633"/>
          </a:xfrm>
          <a:prstGeom prst="rect">
            <a:avLst/>
          </a:prstGeom>
        </p:spPr>
      </p:pic>
      <p:pic>
        <p:nvPicPr>
          <p:cNvPr id="5" name="Picture 4"/>
          <p:cNvPicPr>
            <a:picLocks noChangeAspect="1"/>
          </p:cNvPicPr>
          <p:nvPr/>
        </p:nvPicPr>
        <p:blipFill>
          <a:blip r:embed="rId3"/>
          <a:stretch>
            <a:fillRect/>
          </a:stretch>
        </p:blipFill>
        <p:spPr>
          <a:xfrm>
            <a:off x="2667000" y="3657600"/>
            <a:ext cx="8952225" cy="2694960"/>
          </a:xfrm>
          <a:prstGeom prst="rect">
            <a:avLst/>
          </a:prstGeom>
        </p:spPr>
      </p:pic>
    </p:spTree>
    <p:extLst>
      <p:ext uri="{BB962C8B-B14F-4D97-AF65-F5344CB8AC3E}">
        <p14:creationId xmlns:p14="http://schemas.microsoft.com/office/powerpoint/2010/main" val="1515079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smtClean="0"/>
              <a:t>Types of Relations</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58</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438400" y="1471820"/>
            <a:ext cx="9372600" cy="1361984"/>
          </a:xfrm>
          <a:prstGeom prst="rect">
            <a:avLst/>
          </a:prstGeom>
        </p:spPr>
      </p:pic>
      <p:pic>
        <p:nvPicPr>
          <p:cNvPr id="5" name="Picture 4"/>
          <p:cNvPicPr>
            <a:picLocks noChangeAspect="1"/>
          </p:cNvPicPr>
          <p:nvPr/>
        </p:nvPicPr>
        <p:blipFill>
          <a:blip r:embed="rId3"/>
          <a:stretch>
            <a:fillRect/>
          </a:stretch>
        </p:blipFill>
        <p:spPr>
          <a:xfrm>
            <a:off x="2407024" y="3047999"/>
            <a:ext cx="9403976" cy="2411691"/>
          </a:xfrm>
          <a:prstGeom prst="rect">
            <a:avLst/>
          </a:prstGeom>
        </p:spPr>
      </p:pic>
      <p:pic>
        <p:nvPicPr>
          <p:cNvPr id="6" name="Picture 5"/>
          <p:cNvPicPr>
            <a:picLocks noChangeAspect="1"/>
          </p:cNvPicPr>
          <p:nvPr/>
        </p:nvPicPr>
        <p:blipFill>
          <a:blip r:embed="rId4"/>
          <a:stretch>
            <a:fillRect/>
          </a:stretch>
        </p:blipFill>
        <p:spPr>
          <a:xfrm>
            <a:off x="2451847" y="5506529"/>
            <a:ext cx="5181600" cy="1808672"/>
          </a:xfrm>
          <a:prstGeom prst="rect">
            <a:avLst/>
          </a:prstGeom>
        </p:spPr>
      </p:pic>
    </p:spTree>
    <p:extLst>
      <p:ext uri="{BB962C8B-B14F-4D97-AF65-F5344CB8AC3E}">
        <p14:creationId xmlns:p14="http://schemas.microsoft.com/office/powerpoint/2010/main" val="4088009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59</a:t>
            </a:fld>
            <a:endParaRPr lang="en-NZ" dirty="0">
              <a:solidFill>
                <a:srgbClr val="000000"/>
              </a:solidFill>
            </a:endParaRPr>
          </a:p>
        </p:txBody>
      </p:sp>
      <p:sp>
        <p:nvSpPr>
          <p:cNvPr id="6" name="Text Placeholder 8"/>
          <p:cNvSpPr txBox="1">
            <a:spLocks/>
          </p:cNvSpPr>
          <p:nvPr/>
        </p:nvSpPr>
        <p:spPr>
          <a:xfrm>
            <a:off x="821034" y="2286000"/>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1480087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
            </a:r>
            <a:br>
              <a:rPr lang="en-US" dirty="0"/>
            </a:br>
            <a:r>
              <a:rPr lang="en-US" dirty="0"/>
              <a:t/>
            </a:r>
            <a:br>
              <a:rPr lang="en-US" dirty="0"/>
            </a:br>
            <a:r>
              <a:rPr lang="en-US" b="1" dirty="0"/>
              <a:t>Course Content</a:t>
            </a:r>
            <a:r>
              <a:rPr lang="en-US" dirty="0"/>
              <a:t/>
            </a:r>
            <a:br>
              <a:rPr lang="en-US" dirty="0"/>
            </a:br>
            <a:r>
              <a:rPr lang="en-US" dirty="0"/>
              <a:t/>
            </a:r>
            <a:br>
              <a:rPr lang="en-US" dirty="0"/>
            </a:br>
            <a:endParaRPr lang="en-US" dirty="0"/>
          </a:p>
        </p:txBody>
      </p:sp>
      <p:sp>
        <p:nvSpPr>
          <p:cNvPr id="6" name="Text Placeholder 5"/>
          <p:cNvSpPr>
            <a:spLocks noGrp="1"/>
          </p:cNvSpPr>
          <p:nvPr>
            <p:ph type="body" sz="quarter" idx="17"/>
          </p:nvPr>
        </p:nvSpPr>
        <p:spPr>
          <a:xfrm>
            <a:off x="834481" y="1905000"/>
            <a:ext cx="12961441" cy="5184576"/>
          </a:xfrm>
        </p:spPr>
        <p:txBody>
          <a:bodyPr/>
          <a:lstStyle/>
          <a:p>
            <a:pPr marL="0" indent="0" algn="just">
              <a:lnSpc>
                <a:spcPct val="105000"/>
              </a:lnSpc>
              <a:spcAft>
                <a:spcPts val="1800"/>
              </a:spcAft>
              <a:buNone/>
            </a:pPr>
            <a:r>
              <a:rPr lang="en-US" altLang="ja-JP" b="1" dirty="0">
                <a:solidFill>
                  <a:srgbClr val="FF3399"/>
                </a:solidFill>
              </a:rPr>
              <a:t>UNIT 1: </a:t>
            </a:r>
            <a:r>
              <a:rPr lang="en-IN" b="1" dirty="0">
                <a:solidFill>
                  <a:srgbClr val="FF3399"/>
                </a:solidFill>
              </a:rPr>
              <a:t>Set Theory, Relation and </a:t>
            </a:r>
            <a:r>
              <a:rPr lang="en-IN" b="1" dirty="0" smtClean="0">
                <a:solidFill>
                  <a:srgbClr val="FF3399"/>
                </a:solidFill>
              </a:rPr>
              <a:t>Functions </a:t>
            </a:r>
            <a:r>
              <a:rPr lang="en-US" b="1" dirty="0" smtClean="0">
                <a:solidFill>
                  <a:srgbClr val="FF3399"/>
                </a:solidFill>
              </a:rPr>
              <a:t>:</a:t>
            </a:r>
            <a:r>
              <a:rPr lang="en-US" b="1" dirty="0" smtClean="0"/>
              <a:t> </a:t>
            </a:r>
            <a:r>
              <a:rPr lang="en-IN" dirty="0"/>
              <a:t>Introduction, Basic concepts of sets, and its types, Operations on sets, Venn diagrams, Some basic set identities, Cardinal number and its problems. Cartesian products , Relations, Properties of relations, Equivalence relation, Relation matrix and the Graph of binary relation, Partition set, POSET. </a:t>
            </a:r>
            <a:r>
              <a:rPr lang="en-IN" dirty="0" err="1"/>
              <a:t>Hasse</a:t>
            </a:r>
            <a:r>
              <a:rPr lang="en-IN" dirty="0"/>
              <a:t> Diagram. Functions and its types, Composition of a functions and Inverse functions, Recursive </a:t>
            </a:r>
            <a:r>
              <a:rPr lang="en-IN" dirty="0" smtClean="0"/>
              <a:t>function</a:t>
            </a:r>
            <a:r>
              <a:rPr lang="en-IN" dirty="0"/>
              <a:t>.</a:t>
            </a:r>
            <a:r>
              <a:rPr lang="en-US" altLang="ja-JP" dirty="0" smtClean="0"/>
              <a:t>       </a:t>
            </a:r>
            <a:endParaRPr lang="en-US" altLang="ja-JP" dirty="0"/>
          </a:p>
          <a:p>
            <a:pPr marL="0" indent="0" algn="just">
              <a:lnSpc>
                <a:spcPct val="105000"/>
              </a:lnSpc>
              <a:buNone/>
            </a:pPr>
            <a:r>
              <a:rPr lang="en-US" altLang="ja-JP" b="1" dirty="0">
                <a:solidFill>
                  <a:srgbClr val="0000FF"/>
                </a:solidFill>
              </a:rPr>
              <a:t>UNIT 2:</a:t>
            </a:r>
            <a:r>
              <a:rPr lang="en-US" altLang="ja-JP" dirty="0">
                <a:solidFill>
                  <a:srgbClr val="0000FF"/>
                </a:solidFill>
              </a:rPr>
              <a:t> </a:t>
            </a:r>
            <a:r>
              <a:rPr lang="en-US" b="1" dirty="0">
                <a:solidFill>
                  <a:srgbClr val="0000FF"/>
                </a:solidFill>
              </a:rPr>
              <a:t>Predictive </a:t>
            </a:r>
            <a:r>
              <a:rPr lang="en-US" b="1" dirty="0" smtClean="0">
                <a:solidFill>
                  <a:srgbClr val="0000FF"/>
                </a:solidFill>
              </a:rPr>
              <a:t>Analytics :</a:t>
            </a:r>
            <a:r>
              <a:rPr lang="en-US" b="1" dirty="0" smtClean="0"/>
              <a:t> </a:t>
            </a:r>
            <a:r>
              <a:rPr lang="en-US" dirty="0"/>
              <a:t>Predictive modeling and Analysis - Regression Analysis, Correlation analysis, Rank correlation coefficient, multiple correlation, least square, Curve fitting and goodness of fit.</a:t>
            </a:r>
            <a:endParaRPr lang="en-US" altLang="ja-JP"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a:t>
            </a:fld>
            <a:endParaRPr lang="en-NZ" dirty="0">
              <a:solidFill>
                <a:srgbClr val="000000"/>
              </a:solidFill>
            </a:endParaRPr>
          </a:p>
        </p:txBody>
      </p:sp>
    </p:spTree>
    <p:extLst>
      <p:ext uri="{BB962C8B-B14F-4D97-AF65-F5344CB8AC3E}">
        <p14:creationId xmlns:p14="http://schemas.microsoft.com/office/powerpoint/2010/main" val="74690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 for practice</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60</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600200" y="1752600"/>
            <a:ext cx="10027224" cy="1295400"/>
          </a:xfrm>
          <a:prstGeom prst="rect">
            <a:avLst/>
          </a:prstGeom>
        </p:spPr>
      </p:pic>
      <p:pic>
        <p:nvPicPr>
          <p:cNvPr id="4" name="Picture 3"/>
          <p:cNvPicPr>
            <a:picLocks noChangeAspect="1"/>
          </p:cNvPicPr>
          <p:nvPr/>
        </p:nvPicPr>
        <p:blipFill>
          <a:blip r:embed="rId3"/>
          <a:stretch>
            <a:fillRect/>
          </a:stretch>
        </p:blipFill>
        <p:spPr>
          <a:xfrm>
            <a:off x="1582271" y="3657600"/>
            <a:ext cx="10027224" cy="1752546"/>
          </a:xfrm>
          <a:prstGeom prst="rect">
            <a:avLst/>
          </a:prstGeom>
        </p:spPr>
      </p:pic>
    </p:spTree>
    <p:extLst>
      <p:ext uri="{BB962C8B-B14F-4D97-AF65-F5344CB8AC3E}">
        <p14:creationId xmlns:p14="http://schemas.microsoft.com/office/powerpoint/2010/main" val="4683473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1" y="474943"/>
            <a:ext cx="12806094" cy="1005842"/>
          </a:xfrm>
        </p:spPr>
        <p:txBody>
          <a:bodyPr/>
          <a:lstStyle/>
          <a:p>
            <a:r>
              <a:rPr lang="en-US" b="1" dirty="0"/>
              <a:t>Lecture -6, Equivalence relation and composite of relations problems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057400"/>
            <a:ext cx="1289019" cy="79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5908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772400" y="3442705"/>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61</a:t>
            </a:fld>
            <a:endParaRPr lang="en-NZ" dirty="0">
              <a:solidFill>
                <a:srgbClr val="000000"/>
              </a:solidFill>
            </a:endParaRPr>
          </a:p>
        </p:txBody>
      </p:sp>
      <p:sp>
        <p:nvSpPr>
          <p:cNvPr id="9" name="Text Placeholder 8"/>
          <p:cNvSpPr txBox="1">
            <a:spLocks/>
          </p:cNvSpPr>
          <p:nvPr/>
        </p:nvSpPr>
        <p:spPr>
          <a:xfrm>
            <a:off x="1301781" y="3214105"/>
            <a:ext cx="5642548" cy="27432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Cartesian Products</a:t>
            </a:r>
            <a:endParaRPr lang="en-US" dirty="0"/>
          </a:p>
          <a:p>
            <a:pPr marL="342900" indent="-342900">
              <a:buFont typeface="Wingdings" panose="05000000000000000000" pitchFamily="2" charset="2"/>
              <a:buChar char="Ø"/>
            </a:pPr>
            <a:r>
              <a:rPr lang="en-US" dirty="0" smtClean="0"/>
              <a:t> Relations</a:t>
            </a:r>
            <a:endParaRPr lang="en-US" dirty="0"/>
          </a:p>
          <a:p>
            <a:pPr marL="342900" indent="-342900">
              <a:buFont typeface="Wingdings" panose="05000000000000000000" pitchFamily="2" charset="2"/>
              <a:buChar char="Ø"/>
            </a:pPr>
            <a:r>
              <a:rPr lang="en-US" dirty="0"/>
              <a:t> Properties of </a:t>
            </a:r>
            <a:r>
              <a:rPr lang="en-US" dirty="0" smtClean="0"/>
              <a:t>Relations </a:t>
            </a:r>
          </a:p>
          <a:p>
            <a:pPr marL="342900" indent="-342900">
              <a:buFont typeface="Wingdings" panose="05000000000000000000" pitchFamily="2" charset="2"/>
              <a:buChar char="Ø"/>
            </a:pPr>
            <a:r>
              <a:rPr lang="en-US" dirty="0" smtClean="0"/>
              <a:t> Types </a:t>
            </a:r>
            <a:r>
              <a:rPr lang="en-US" dirty="0"/>
              <a:t>of Relations</a:t>
            </a:r>
          </a:p>
          <a:p>
            <a:pPr marL="342900" indent="-342900">
              <a:buFont typeface="Wingdings" panose="05000000000000000000" pitchFamily="2" charset="2"/>
              <a:buChar char="Ø"/>
            </a:pP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32859047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Equivalence </a:t>
            </a:r>
            <a:r>
              <a:rPr lang="en-US" sz="3600" b="1" dirty="0" smtClean="0"/>
              <a:t>Relation</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62</a:t>
            </a:fld>
            <a:endParaRPr lang="en-NZ" dirty="0">
              <a:solidFill>
                <a:srgbClr val="000000"/>
              </a:solidFill>
            </a:endParaRPr>
          </a:p>
        </p:txBody>
      </p:sp>
      <p:pic>
        <p:nvPicPr>
          <p:cNvPr id="7" name="Picture 6"/>
          <p:cNvPicPr>
            <a:picLocks noChangeAspect="1"/>
          </p:cNvPicPr>
          <p:nvPr/>
        </p:nvPicPr>
        <p:blipFill>
          <a:blip r:embed="rId2"/>
          <a:stretch>
            <a:fillRect/>
          </a:stretch>
        </p:blipFill>
        <p:spPr>
          <a:xfrm>
            <a:off x="2043953" y="1453891"/>
            <a:ext cx="11125200" cy="2170771"/>
          </a:xfrm>
          <a:prstGeom prst="rect">
            <a:avLst/>
          </a:prstGeom>
        </p:spPr>
      </p:pic>
      <p:pic>
        <p:nvPicPr>
          <p:cNvPr id="8" name="Picture 7"/>
          <p:cNvPicPr>
            <a:picLocks noChangeAspect="1"/>
          </p:cNvPicPr>
          <p:nvPr/>
        </p:nvPicPr>
        <p:blipFill>
          <a:blip r:embed="rId3"/>
          <a:stretch>
            <a:fillRect/>
          </a:stretch>
        </p:blipFill>
        <p:spPr>
          <a:xfrm>
            <a:off x="2043953" y="3886200"/>
            <a:ext cx="10668000" cy="2234798"/>
          </a:xfrm>
          <a:prstGeom prst="rect">
            <a:avLst/>
          </a:prstGeom>
        </p:spPr>
      </p:pic>
    </p:spTree>
    <p:extLst>
      <p:ext uri="{BB962C8B-B14F-4D97-AF65-F5344CB8AC3E}">
        <p14:creationId xmlns:p14="http://schemas.microsoft.com/office/powerpoint/2010/main" val="25567778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Equivalence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63</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971800" y="1295400"/>
            <a:ext cx="7772400" cy="5846255"/>
          </a:xfrm>
          <a:prstGeom prst="rect">
            <a:avLst/>
          </a:prstGeom>
        </p:spPr>
      </p:pic>
    </p:spTree>
    <p:extLst>
      <p:ext uri="{BB962C8B-B14F-4D97-AF65-F5344CB8AC3E}">
        <p14:creationId xmlns:p14="http://schemas.microsoft.com/office/powerpoint/2010/main" val="37952421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Composite of </a:t>
            </a:r>
            <a:r>
              <a:rPr lang="en-US" sz="3600" b="1" dirty="0" smtClean="0"/>
              <a:t>Relation</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895600" y="1295400"/>
            <a:ext cx="8458200" cy="5898676"/>
          </a:xfrm>
          <a:prstGeom prst="rect">
            <a:avLst/>
          </a:prstGeom>
        </p:spPr>
      </p:pic>
    </p:spTree>
    <p:extLst>
      <p:ext uri="{BB962C8B-B14F-4D97-AF65-F5344CB8AC3E}">
        <p14:creationId xmlns:p14="http://schemas.microsoft.com/office/powerpoint/2010/main" val="33167195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65</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200400" y="1295399"/>
            <a:ext cx="8991600" cy="6036763"/>
          </a:xfrm>
          <a:prstGeom prst="rect">
            <a:avLst/>
          </a:prstGeom>
        </p:spPr>
      </p:pic>
    </p:spTree>
    <p:extLst>
      <p:ext uri="{BB962C8B-B14F-4D97-AF65-F5344CB8AC3E}">
        <p14:creationId xmlns:p14="http://schemas.microsoft.com/office/powerpoint/2010/main" val="2822025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66</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505200" y="1449409"/>
            <a:ext cx="7543800" cy="5883216"/>
          </a:xfrm>
          <a:prstGeom prst="rect">
            <a:avLst/>
          </a:prstGeom>
        </p:spPr>
      </p:pic>
    </p:spTree>
    <p:extLst>
      <p:ext uri="{BB962C8B-B14F-4D97-AF65-F5344CB8AC3E}">
        <p14:creationId xmlns:p14="http://schemas.microsoft.com/office/powerpoint/2010/main" val="12837881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004719" cy="1005842"/>
          </a:xfrm>
        </p:spPr>
        <p:txBody>
          <a:bodyPr/>
          <a:lstStyle/>
          <a:p>
            <a:r>
              <a:rPr lang="en-US" sz="3600" b="1" dirty="0"/>
              <a:t>Composite of </a:t>
            </a:r>
            <a:r>
              <a:rPr lang="en-US" sz="3600" b="1" dirty="0" smtClean="0"/>
              <a:t>Relation contd.</a:t>
            </a: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67</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667000" y="1449408"/>
            <a:ext cx="9220200" cy="5504887"/>
          </a:xfrm>
          <a:prstGeom prst="rect">
            <a:avLst/>
          </a:prstGeom>
        </p:spPr>
      </p:pic>
    </p:spTree>
    <p:extLst>
      <p:ext uri="{BB962C8B-B14F-4D97-AF65-F5344CB8AC3E}">
        <p14:creationId xmlns:p14="http://schemas.microsoft.com/office/powerpoint/2010/main" val="26460710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68</a:t>
            </a:fld>
            <a:endParaRPr lang="en-NZ" dirty="0">
              <a:solidFill>
                <a:srgbClr val="000000"/>
              </a:solidFill>
            </a:endParaRPr>
          </a:p>
        </p:txBody>
      </p:sp>
      <p:sp>
        <p:nvSpPr>
          <p:cNvPr id="6" name="Text Placeholder 8"/>
          <p:cNvSpPr txBox="1">
            <a:spLocks/>
          </p:cNvSpPr>
          <p:nvPr/>
        </p:nvSpPr>
        <p:spPr>
          <a:xfrm>
            <a:off x="816552" y="2438400"/>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15239466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69</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981200" y="1494232"/>
            <a:ext cx="10864478" cy="3161620"/>
          </a:xfrm>
          <a:prstGeom prst="rect">
            <a:avLst/>
          </a:prstGeom>
        </p:spPr>
      </p:pic>
      <p:pic>
        <p:nvPicPr>
          <p:cNvPr id="4" name="Picture 3"/>
          <p:cNvPicPr>
            <a:picLocks noChangeAspect="1"/>
          </p:cNvPicPr>
          <p:nvPr/>
        </p:nvPicPr>
        <p:blipFill>
          <a:blip r:embed="rId3"/>
          <a:stretch>
            <a:fillRect/>
          </a:stretch>
        </p:blipFill>
        <p:spPr>
          <a:xfrm>
            <a:off x="1981200" y="4800600"/>
            <a:ext cx="11111196" cy="1828923"/>
          </a:xfrm>
          <a:prstGeom prst="rect">
            <a:avLst/>
          </a:prstGeom>
        </p:spPr>
      </p:pic>
    </p:spTree>
    <p:extLst>
      <p:ext uri="{BB962C8B-B14F-4D97-AF65-F5344CB8AC3E}">
        <p14:creationId xmlns:p14="http://schemas.microsoft.com/office/powerpoint/2010/main" val="3226931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
            </a:r>
            <a:br>
              <a:rPr lang="en-US" b="1" dirty="0"/>
            </a:br>
            <a:r>
              <a:rPr lang="en-US" b="1" dirty="0"/>
              <a:t>Course Content contd.</a:t>
            </a:r>
            <a:br>
              <a:rPr lang="en-US" b="1" dirty="0"/>
            </a:br>
            <a:r>
              <a:rPr lang="en-US" dirty="0"/>
              <a:t/>
            </a:r>
            <a:br>
              <a:rPr lang="en-US" dirty="0"/>
            </a:br>
            <a:endParaRPr lang="en-US" dirty="0"/>
          </a:p>
        </p:txBody>
      </p:sp>
      <p:sp>
        <p:nvSpPr>
          <p:cNvPr id="6" name="Text Placeholder 5"/>
          <p:cNvSpPr>
            <a:spLocks noGrp="1"/>
          </p:cNvSpPr>
          <p:nvPr>
            <p:ph type="body" sz="quarter" idx="17"/>
          </p:nvPr>
        </p:nvSpPr>
        <p:spPr/>
        <p:txBody>
          <a:bodyPr/>
          <a:lstStyle/>
          <a:p>
            <a:pPr marL="0" indent="0" algn="just">
              <a:lnSpc>
                <a:spcPct val="105000"/>
              </a:lnSpc>
              <a:buNone/>
            </a:pPr>
            <a:r>
              <a:rPr lang="en-US" altLang="ja-JP" b="1" dirty="0">
                <a:solidFill>
                  <a:srgbClr val="FF3300"/>
                </a:solidFill>
              </a:rPr>
              <a:t>UNIT 3: </a:t>
            </a:r>
            <a:r>
              <a:rPr lang="en-US" b="1" dirty="0">
                <a:solidFill>
                  <a:srgbClr val="FF3300"/>
                </a:solidFill>
              </a:rPr>
              <a:t>Random Variable and Probability Distribution:</a:t>
            </a:r>
            <a:r>
              <a:rPr lang="en-US" b="1" dirty="0"/>
              <a:t> </a:t>
            </a:r>
            <a:r>
              <a:rPr lang="en-US" dirty="0"/>
              <a:t>Introduction probability and its property, Random variable, its types  DRV, CRV and its distributions, two dimensional R V, joint probability function, marginal density function.  Some special probability distribution - Binomial, Poison, Uniform, Exponential and Normal Distribution.</a:t>
            </a:r>
            <a:endParaRPr lang="en-US" altLang="ja-JP" dirty="0"/>
          </a:p>
          <a:p>
            <a:pPr marL="0" indent="0" algn="just">
              <a:lnSpc>
                <a:spcPct val="105000"/>
              </a:lnSpc>
              <a:buNone/>
            </a:pPr>
            <a:r>
              <a:rPr lang="en-US" altLang="ja-JP" b="1" dirty="0">
                <a:solidFill>
                  <a:srgbClr val="00B050"/>
                </a:solidFill>
              </a:rPr>
              <a:t>UNIT 4:  </a:t>
            </a:r>
            <a:r>
              <a:rPr lang="en-US" b="1" dirty="0">
                <a:solidFill>
                  <a:srgbClr val="00B050"/>
                </a:solidFill>
              </a:rPr>
              <a:t>Hypothesis Testing:</a:t>
            </a:r>
            <a:r>
              <a:rPr lang="en-US" b="1" dirty="0"/>
              <a:t>  </a:t>
            </a:r>
            <a:r>
              <a:rPr lang="en-US" dirty="0"/>
              <a:t>Introduction Sampling, Sampling distribution, one and two tailed test, Test of significance, (mean, difference of means), confidence interval  1% and 5% level of significance - Design of Experiments, one way classification, two way classification, ANOVA.</a:t>
            </a:r>
            <a:endParaRPr lang="en-US" altLang="ja-JP" dirty="0"/>
          </a:p>
          <a:p>
            <a:pPr marL="0" indent="0">
              <a:lnSpc>
                <a:spcPct val="150000"/>
              </a:lnSpc>
              <a:buNone/>
            </a:pPr>
            <a:endParaRPr lang="en-US"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a:t>
            </a:fld>
            <a:endParaRPr lang="en-NZ" dirty="0">
              <a:solidFill>
                <a:srgbClr val="000000"/>
              </a:solidFill>
            </a:endParaRPr>
          </a:p>
        </p:txBody>
      </p:sp>
    </p:spTree>
    <p:extLst>
      <p:ext uri="{BB962C8B-B14F-4D97-AF65-F5344CB8AC3E}">
        <p14:creationId xmlns:p14="http://schemas.microsoft.com/office/powerpoint/2010/main" val="315306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3521600" cy="1005842"/>
          </a:xfrm>
        </p:spPr>
        <p:txBody>
          <a:bodyPr/>
          <a:lstStyle/>
          <a:p>
            <a:r>
              <a:rPr lang="en-US" b="1" dirty="0"/>
              <a:t>Lecture -7, Relation matrix and its application </a:t>
            </a:r>
            <a:r>
              <a:rPr lang="en-US" b="1" dirty="0" smtClean="0"/>
              <a:t>problems</a:t>
            </a:r>
            <a:endParaRPr lang="en-US" b="1" dirty="0"/>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31242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2" name="Rectangle 1"/>
          <p:cNvSpPr/>
          <p:nvPr/>
        </p:nvSpPr>
        <p:spPr>
          <a:xfrm>
            <a:off x="8104682" y="3272851"/>
            <a:ext cx="4773117" cy="1202893"/>
          </a:xfrm>
          <a:prstGeom prst="rect">
            <a:avLst/>
          </a:prstGeom>
        </p:spPr>
        <p:txBody>
          <a:bodyPr wrap="square">
            <a:spAutoFit/>
          </a:bodyPr>
          <a:lstStyle/>
          <a:p>
            <a:pPr marL="457200" indent="-457200" defTabSz="914400">
              <a:spcAft>
                <a:spcPts val="1680"/>
              </a:spcAft>
              <a:buFont typeface="Wingdings" panose="05000000000000000000" pitchFamily="2" charset="2"/>
              <a:buChar char="Ø"/>
            </a:pPr>
            <a:r>
              <a:rPr lang="en-US" sz="2900" dirty="0" smtClean="0">
                <a:latin typeface="Roboto Medium" pitchFamily="2" charset="0"/>
                <a:ea typeface="Roboto Medium" pitchFamily="2" charset="0"/>
                <a:cs typeface="Roboto Medium" pitchFamily="2" charset="0"/>
              </a:rPr>
              <a:t>Relation Matrix</a:t>
            </a:r>
            <a:endParaRPr lang="en-US" sz="2900" dirty="0">
              <a:latin typeface="Roboto Medium" pitchFamily="2" charset="0"/>
              <a:ea typeface="Roboto Medium" pitchFamily="2" charset="0"/>
              <a:cs typeface="Roboto Medium" pitchFamily="2" charset="0"/>
            </a:endParaRPr>
          </a:p>
          <a:p>
            <a:pPr marL="457200" indent="-457200" defTabSz="914400">
              <a:spcAft>
                <a:spcPts val="1680"/>
              </a:spcAft>
              <a:buFont typeface="Wingdings" panose="05000000000000000000" pitchFamily="2" charset="2"/>
              <a:buChar char="Ø"/>
            </a:pPr>
            <a:r>
              <a:rPr lang="en-US" sz="2900" dirty="0" smtClean="0">
                <a:latin typeface="Roboto Medium" pitchFamily="2" charset="0"/>
              </a:rPr>
              <a:t>Relation Matrix Problems</a:t>
            </a:r>
            <a:endParaRPr lang="en-US" dirty="0"/>
          </a:p>
        </p:txBody>
      </p:sp>
      <p:sp>
        <p:nvSpPr>
          <p:cNvPr id="5" name="Slide Number Placeholder 4"/>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70</a:t>
            </a:fld>
            <a:endParaRPr lang="en-NZ" dirty="0">
              <a:solidFill>
                <a:srgbClr val="000000"/>
              </a:solidFill>
            </a:endParaRPr>
          </a:p>
        </p:txBody>
      </p:sp>
      <p:sp>
        <p:nvSpPr>
          <p:cNvPr id="9" name="Text Placeholder 8"/>
          <p:cNvSpPr txBox="1">
            <a:spLocks/>
          </p:cNvSpPr>
          <p:nvPr/>
        </p:nvSpPr>
        <p:spPr>
          <a:xfrm>
            <a:off x="1066800" y="3272851"/>
            <a:ext cx="6023548" cy="151029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Equivalence Relation</a:t>
            </a:r>
            <a:endParaRPr lang="en-US" dirty="0"/>
          </a:p>
          <a:p>
            <a:pPr marL="457200" indent="-457200">
              <a:buFont typeface="Wingdings" panose="05000000000000000000" pitchFamily="2" charset="2"/>
              <a:buChar char="Ø"/>
            </a:pPr>
            <a:r>
              <a:rPr lang="en-US" dirty="0" smtClean="0"/>
              <a:t>Composite of Relation</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557653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23319" cy="1005842"/>
          </a:xfrm>
        </p:spPr>
        <p:txBody>
          <a:bodyPr/>
          <a:lstStyle/>
          <a:p>
            <a:r>
              <a:rPr lang="en-US" sz="3200" b="1" dirty="0"/>
              <a:t>Relation </a:t>
            </a:r>
            <a:r>
              <a:rPr lang="en-US" sz="3200" b="1" dirty="0" smtClean="0"/>
              <a:t>Matrix</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71</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514600" y="1219200"/>
            <a:ext cx="8610600" cy="3214026"/>
          </a:xfrm>
          <a:prstGeom prst="rect">
            <a:avLst/>
          </a:prstGeom>
        </p:spPr>
      </p:pic>
      <p:pic>
        <p:nvPicPr>
          <p:cNvPr id="5" name="Picture 4"/>
          <p:cNvPicPr>
            <a:picLocks noChangeAspect="1"/>
          </p:cNvPicPr>
          <p:nvPr/>
        </p:nvPicPr>
        <p:blipFill>
          <a:blip r:embed="rId3"/>
          <a:stretch>
            <a:fillRect/>
          </a:stretch>
        </p:blipFill>
        <p:spPr>
          <a:xfrm>
            <a:off x="2514600" y="4433226"/>
            <a:ext cx="6934200" cy="2688523"/>
          </a:xfrm>
          <a:prstGeom prst="rect">
            <a:avLst/>
          </a:prstGeom>
        </p:spPr>
      </p:pic>
      <p:pic>
        <p:nvPicPr>
          <p:cNvPr id="6" name="Picture 5"/>
          <p:cNvPicPr>
            <a:picLocks noChangeAspect="1"/>
          </p:cNvPicPr>
          <p:nvPr/>
        </p:nvPicPr>
        <p:blipFill>
          <a:blip r:embed="rId4"/>
          <a:stretch>
            <a:fillRect/>
          </a:stretch>
        </p:blipFill>
        <p:spPr>
          <a:xfrm>
            <a:off x="7086600" y="5777487"/>
            <a:ext cx="1524000" cy="1264919"/>
          </a:xfrm>
          <a:prstGeom prst="rect">
            <a:avLst/>
          </a:prstGeom>
        </p:spPr>
      </p:pic>
    </p:spTree>
    <p:extLst>
      <p:ext uri="{BB962C8B-B14F-4D97-AF65-F5344CB8AC3E}">
        <p14:creationId xmlns:p14="http://schemas.microsoft.com/office/powerpoint/2010/main" val="25699028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a:t>Relation Matrix </a:t>
            </a:r>
            <a:r>
              <a:rPr lang="en-US" sz="3600" b="1" dirty="0" smtClean="0"/>
              <a:t>problems</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2743200" y="1480785"/>
            <a:ext cx="8995804" cy="5453415"/>
          </a:xfrm>
          <a:prstGeom prst="rect">
            <a:avLst/>
          </a:prstGeom>
        </p:spPr>
      </p:pic>
    </p:spTree>
    <p:extLst>
      <p:ext uri="{BB962C8B-B14F-4D97-AF65-F5344CB8AC3E}">
        <p14:creationId xmlns:p14="http://schemas.microsoft.com/office/powerpoint/2010/main" val="33507104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538119" cy="1005842"/>
          </a:xfrm>
        </p:spPr>
        <p:txBody>
          <a:bodyPr/>
          <a:lstStyle/>
          <a:p>
            <a:r>
              <a:rPr lang="en-US" sz="3600" b="1" dirty="0"/>
              <a:t>Relation Matrix problems </a:t>
            </a:r>
            <a:r>
              <a:rPr lang="en-US" sz="3200" b="1" dirty="0"/>
              <a:t>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73</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371600" y="1600200"/>
            <a:ext cx="6814375" cy="5410200"/>
          </a:xfrm>
          <a:prstGeom prst="rect">
            <a:avLst/>
          </a:prstGeom>
        </p:spPr>
      </p:pic>
      <p:pic>
        <p:nvPicPr>
          <p:cNvPr id="5" name="Picture 4"/>
          <p:cNvPicPr>
            <a:picLocks noChangeAspect="1"/>
          </p:cNvPicPr>
          <p:nvPr/>
        </p:nvPicPr>
        <p:blipFill>
          <a:blip r:embed="rId3"/>
          <a:stretch>
            <a:fillRect/>
          </a:stretch>
        </p:blipFill>
        <p:spPr>
          <a:xfrm>
            <a:off x="8185974" y="4945740"/>
            <a:ext cx="2482025" cy="2371360"/>
          </a:xfrm>
          <a:prstGeom prst="rect">
            <a:avLst/>
          </a:prstGeom>
        </p:spPr>
      </p:pic>
    </p:spTree>
    <p:extLst>
      <p:ext uri="{BB962C8B-B14F-4D97-AF65-F5344CB8AC3E}">
        <p14:creationId xmlns:p14="http://schemas.microsoft.com/office/powerpoint/2010/main" val="171415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538119" cy="1005842"/>
          </a:xfrm>
        </p:spPr>
        <p:txBody>
          <a:bodyPr/>
          <a:lstStyle/>
          <a:p>
            <a:r>
              <a:rPr lang="en-US" sz="3600" b="1" dirty="0"/>
              <a:t>Relation Matrix problems </a:t>
            </a:r>
            <a:r>
              <a:rPr lang="en-US" sz="3200" b="1" dirty="0"/>
              <a:t>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74</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1295400" y="1676400"/>
            <a:ext cx="3923070" cy="4267200"/>
          </a:xfrm>
          <a:prstGeom prst="rect">
            <a:avLst/>
          </a:prstGeom>
        </p:spPr>
      </p:pic>
      <p:pic>
        <p:nvPicPr>
          <p:cNvPr id="5" name="Picture 4"/>
          <p:cNvPicPr>
            <a:picLocks noChangeAspect="1"/>
          </p:cNvPicPr>
          <p:nvPr/>
        </p:nvPicPr>
        <p:blipFill>
          <a:blip r:embed="rId3"/>
          <a:stretch>
            <a:fillRect/>
          </a:stretch>
        </p:blipFill>
        <p:spPr>
          <a:xfrm>
            <a:off x="5715000" y="1480785"/>
            <a:ext cx="7620000" cy="5136637"/>
          </a:xfrm>
          <a:prstGeom prst="rect">
            <a:avLst/>
          </a:prstGeom>
        </p:spPr>
      </p:pic>
    </p:spTree>
    <p:extLst>
      <p:ext uri="{BB962C8B-B14F-4D97-AF65-F5344CB8AC3E}">
        <p14:creationId xmlns:p14="http://schemas.microsoft.com/office/powerpoint/2010/main" val="40865195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75</a:t>
            </a:fld>
            <a:endParaRPr lang="en-NZ" dirty="0">
              <a:solidFill>
                <a:srgbClr val="000000"/>
              </a:solidFill>
            </a:endParaRPr>
          </a:p>
        </p:txBody>
      </p:sp>
      <p:sp>
        <p:nvSpPr>
          <p:cNvPr id="6" name="Rectangle 5"/>
          <p:cNvSpPr/>
          <p:nvPr/>
        </p:nvSpPr>
        <p:spPr>
          <a:xfrm>
            <a:off x="914400" y="2133600"/>
            <a:ext cx="4773117" cy="1202893"/>
          </a:xfrm>
          <a:prstGeom prst="rect">
            <a:avLst/>
          </a:prstGeom>
        </p:spPr>
        <p:txBody>
          <a:bodyPr wrap="square">
            <a:spAutoFit/>
          </a:bodyPr>
          <a:lstStyle/>
          <a:p>
            <a:pPr marL="457200" indent="-457200" defTabSz="914400">
              <a:spcAft>
                <a:spcPts val="1680"/>
              </a:spcAft>
              <a:buFont typeface="Wingdings" panose="05000000000000000000" pitchFamily="2" charset="2"/>
              <a:buChar char="Ø"/>
            </a:pPr>
            <a:r>
              <a:rPr lang="en-US" sz="2900" dirty="0" smtClean="0">
                <a:latin typeface="Roboto Medium" pitchFamily="2" charset="0"/>
                <a:ea typeface="Roboto Medium" pitchFamily="2" charset="0"/>
                <a:cs typeface="Roboto Medium" pitchFamily="2" charset="0"/>
              </a:rPr>
              <a:t>Relation Matrix</a:t>
            </a:r>
            <a:endParaRPr lang="en-US" sz="2900" dirty="0">
              <a:latin typeface="Roboto Medium" pitchFamily="2" charset="0"/>
              <a:ea typeface="Roboto Medium" pitchFamily="2" charset="0"/>
              <a:cs typeface="Roboto Medium" pitchFamily="2" charset="0"/>
            </a:endParaRPr>
          </a:p>
          <a:p>
            <a:pPr marL="457200" indent="-457200" defTabSz="914400">
              <a:spcAft>
                <a:spcPts val="1680"/>
              </a:spcAft>
              <a:buFont typeface="Wingdings" panose="05000000000000000000" pitchFamily="2" charset="2"/>
              <a:buChar char="Ø"/>
            </a:pPr>
            <a:r>
              <a:rPr lang="en-US" sz="2900" dirty="0" smtClean="0">
                <a:latin typeface="Roboto Medium" pitchFamily="2" charset="0"/>
              </a:rPr>
              <a:t>Relation Matrix Problems</a:t>
            </a:r>
            <a:endParaRPr lang="en-US" dirty="0"/>
          </a:p>
        </p:txBody>
      </p:sp>
    </p:spTree>
    <p:extLst>
      <p:ext uri="{BB962C8B-B14F-4D97-AF65-F5344CB8AC3E}">
        <p14:creationId xmlns:p14="http://schemas.microsoft.com/office/powerpoint/2010/main" val="6056672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76</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886200" y="1480785"/>
            <a:ext cx="7001785" cy="5529615"/>
          </a:xfrm>
          <a:prstGeom prst="rect">
            <a:avLst/>
          </a:prstGeom>
        </p:spPr>
      </p:pic>
    </p:spTree>
    <p:extLst>
      <p:ext uri="{BB962C8B-B14F-4D97-AF65-F5344CB8AC3E}">
        <p14:creationId xmlns:p14="http://schemas.microsoft.com/office/powerpoint/2010/main" val="37610817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0" y="474943"/>
            <a:ext cx="12119519" cy="1005842"/>
          </a:xfrm>
        </p:spPr>
        <p:txBody>
          <a:bodyPr/>
          <a:lstStyle/>
          <a:p>
            <a:r>
              <a:rPr lang="en-US" b="1" dirty="0"/>
              <a:t>Lecture -8, Graph of binary relation problems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48768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8073451" y="3276600"/>
            <a:ext cx="4880547" cy="1524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Relation Graph</a:t>
            </a:r>
            <a:endParaRPr lang="en-US" dirty="0"/>
          </a:p>
          <a:p>
            <a:pPr marL="457200" indent="-457200">
              <a:buFont typeface="Wingdings" panose="05000000000000000000" pitchFamily="2" charset="2"/>
              <a:buChar char="Ø"/>
            </a:pPr>
            <a:r>
              <a:rPr lang="en-US" dirty="0"/>
              <a:t>Relation </a:t>
            </a:r>
            <a:r>
              <a:rPr lang="en-US" dirty="0" smtClean="0"/>
              <a:t>Graph Problems</a:t>
            </a:r>
            <a:r>
              <a:rPr lang="en-US" altLang="en-US" dirty="0" smtClean="0"/>
              <a:t> </a:t>
            </a:r>
            <a:endParaRPr lang="en-US" altLang="en-US"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77</a:t>
            </a:fld>
            <a:endParaRPr lang="en-NZ" dirty="0">
              <a:solidFill>
                <a:srgbClr val="000000"/>
              </a:solidFill>
            </a:endParaRPr>
          </a:p>
        </p:txBody>
      </p:sp>
      <p:sp>
        <p:nvSpPr>
          <p:cNvPr id="9" name="Rectangle 8"/>
          <p:cNvSpPr/>
          <p:nvPr/>
        </p:nvSpPr>
        <p:spPr>
          <a:xfrm>
            <a:off x="1301781" y="3299012"/>
            <a:ext cx="4773117" cy="1202893"/>
          </a:xfrm>
          <a:prstGeom prst="rect">
            <a:avLst/>
          </a:prstGeom>
        </p:spPr>
        <p:txBody>
          <a:bodyPr wrap="square">
            <a:spAutoFit/>
          </a:bodyPr>
          <a:lstStyle/>
          <a:p>
            <a:pPr marL="457200" indent="-457200" defTabSz="914400">
              <a:spcAft>
                <a:spcPts val="1680"/>
              </a:spcAft>
              <a:buFont typeface="Wingdings" panose="05000000000000000000" pitchFamily="2" charset="2"/>
              <a:buChar char="Ø"/>
            </a:pPr>
            <a:r>
              <a:rPr lang="en-US" sz="2900" dirty="0" smtClean="0">
                <a:latin typeface="Roboto Medium" pitchFamily="2" charset="0"/>
                <a:ea typeface="Roboto Medium" pitchFamily="2" charset="0"/>
                <a:cs typeface="Roboto Medium" pitchFamily="2" charset="0"/>
              </a:rPr>
              <a:t>Relation Matrix</a:t>
            </a:r>
            <a:endParaRPr lang="en-US" sz="2900" dirty="0">
              <a:latin typeface="Roboto Medium" pitchFamily="2" charset="0"/>
              <a:ea typeface="Roboto Medium" pitchFamily="2" charset="0"/>
              <a:cs typeface="Roboto Medium" pitchFamily="2" charset="0"/>
            </a:endParaRPr>
          </a:p>
          <a:p>
            <a:pPr marL="457200" indent="-457200" defTabSz="914400">
              <a:spcAft>
                <a:spcPts val="1680"/>
              </a:spcAft>
              <a:buFont typeface="Wingdings" panose="05000000000000000000" pitchFamily="2" charset="2"/>
              <a:buChar char="Ø"/>
            </a:pPr>
            <a:r>
              <a:rPr lang="en-US" sz="2900" dirty="0" smtClean="0">
                <a:latin typeface="Roboto Medium" pitchFamily="2" charset="0"/>
              </a:rPr>
              <a:t>Relation Matrix Problems</a:t>
            </a:r>
            <a:endParaRPr lang="en-US" dirty="0"/>
          </a:p>
        </p:txBody>
      </p:sp>
    </p:spTree>
    <p:extLst>
      <p:ext uri="{BB962C8B-B14F-4D97-AF65-F5344CB8AC3E}">
        <p14:creationId xmlns:p14="http://schemas.microsoft.com/office/powerpoint/2010/main" val="3915479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575719" cy="1005842"/>
          </a:xfrm>
        </p:spPr>
        <p:txBody>
          <a:bodyPr/>
          <a:lstStyle/>
          <a:p>
            <a:r>
              <a:rPr lang="en-US" sz="3600" b="1" dirty="0" smtClean="0"/>
              <a:t>Relation graph </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78</a:t>
            </a:fld>
            <a:endParaRPr lang="en-NZ" dirty="0">
              <a:solidFill>
                <a:srgbClr val="000000"/>
              </a:solidFill>
            </a:endParaRPr>
          </a:p>
        </p:txBody>
      </p:sp>
      <p:sp>
        <p:nvSpPr>
          <p:cNvPr id="3" name="Rectangle 2"/>
          <p:cNvSpPr/>
          <p:nvPr/>
        </p:nvSpPr>
        <p:spPr>
          <a:xfrm>
            <a:off x="1219200" y="1219200"/>
            <a:ext cx="12801600" cy="2492990"/>
          </a:xfrm>
          <a:prstGeom prst="rect">
            <a:avLst/>
          </a:prstGeom>
        </p:spPr>
        <p:txBody>
          <a:bodyPr wrap="square">
            <a:spAutoFit/>
          </a:bodyPr>
          <a:lstStyle/>
          <a:p>
            <a:pPr algn="just"/>
            <a:r>
              <a:rPr lang="en-IN" dirty="0"/>
              <a:t>We have shown that a relation can be represented by listing all of its ordered pairs or by using </a:t>
            </a:r>
            <a:r>
              <a:rPr lang="en-IN" dirty="0" smtClean="0"/>
              <a:t>a </a:t>
            </a:r>
            <a:r>
              <a:rPr lang="en-IN" dirty="0">
                <a:solidFill>
                  <a:srgbClr val="3333CC"/>
                </a:solidFill>
              </a:rPr>
              <a:t>zero–one matrix</a:t>
            </a:r>
            <a:r>
              <a:rPr lang="en-IN" dirty="0"/>
              <a:t>. There is another important way of representing a relation using a </a:t>
            </a:r>
            <a:r>
              <a:rPr lang="en-IN" dirty="0">
                <a:solidFill>
                  <a:srgbClr val="FF0000"/>
                </a:solidFill>
              </a:rPr>
              <a:t>pictorial </a:t>
            </a:r>
            <a:r>
              <a:rPr lang="en-IN" dirty="0" smtClean="0">
                <a:solidFill>
                  <a:srgbClr val="FF0000"/>
                </a:solidFill>
              </a:rPr>
              <a:t>representation</a:t>
            </a:r>
            <a:r>
              <a:rPr lang="en-IN" dirty="0"/>
              <a:t>. Each element of the set is represented by a point, and </a:t>
            </a:r>
            <a:r>
              <a:rPr lang="en-IN" dirty="0">
                <a:solidFill>
                  <a:srgbClr val="0000FF"/>
                </a:solidFill>
              </a:rPr>
              <a:t>each ordered pair</a:t>
            </a:r>
            <a:r>
              <a:rPr lang="en-IN" dirty="0"/>
              <a:t> is represented </a:t>
            </a:r>
            <a:r>
              <a:rPr lang="en-IN" dirty="0" smtClean="0"/>
              <a:t>using </a:t>
            </a:r>
            <a:r>
              <a:rPr lang="en-IN" dirty="0"/>
              <a:t>an arc with its direction indicated by an arrow. We use such pictorial representations when </a:t>
            </a:r>
            <a:r>
              <a:rPr lang="en-IN" dirty="0" smtClean="0"/>
              <a:t>we </a:t>
            </a:r>
            <a:r>
              <a:rPr lang="en-IN" dirty="0"/>
              <a:t>think of relations on a finite set as </a:t>
            </a:r>
            <a:r>
              <a:rPr lang="en-IN" dirty="0">
                <a:solidFill>
                  <a:srgbClr val="FF0000"/>
                </a:solidFill>
              </a:rPr>
              <a:t>directed graphs, or digraphs</a:t>
            </a:r>
            <a:r>
              <a:rPr lang="en-IN" dirty="0"/>
              <a:t>.</a:t>
            </a:r>
          </a:p>
        </p:txBody>
      </p:sp>
      <p:pic>
        <p:nvPicPr>
          <p:cNvPr id="6" name="Picture 5"/>
          <p:cNvPicPr>
            <a:picLocks noChangeAspect="1"/>
          </p:cNvPicPr>
          <p:nvPr/>
        </p:nvPicPr>
        <p:blipFill>
          <a:blip r:embed="rId2"/>
          <a:stretch>
            <a:fillRect/>
          </a:stretch>
        </p:blipFill>
        <p:spPr>
          <a:xfrm>
            <a:off x="1371600" y="3712190"/>
            <a:ext cx="9372230" cy="3145810"/>
          </a:xfrm>
          <a:prstGeom prst="rect">
            <a:avLst/>
          </a:prstGeom>
        </p:spPr>
      </p:pic>
    </p:spTree>
    <p:extLst>
      <p:ext uri="{BB962C8B-B14F-4D97-AF65-F5344CB8AC3E}">
        <p14:creationId xmlns:p14="http://schemas.microsoft.com/office/powerpoint/2010/main" val="41724571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461919" cy="1005842"/>
          </a:xfrm>
        </p:spPr>
        <p:txBody>
          <a:bodyPr/>
          <a:lstStyle/>
          <a:p>
            <a:r>
              <a:rPr lang="en-US" sz="3600" b="1" dirty="0" smtClean="0"/>
              <a:t>Relation graph </a:t>
            </a:r>
            <a:r>
              <a:rPr lang="en-US" sz="3600" b="1" dirty="0"/>
              <a:t>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79</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3581400" y="1285531"/>
            <a:ext cx="7010400" cy="6029670"/>
          </a:xfrm>
          <a:prstGeom prst="rect">
            <a:avLst/>
          </a:prstGeom>
        </p:spPr>
      </p:pic>
    </p:spTree>
    <p:extLst>
      <p:ext uri="{BB962C8B-B14F-4D97-AF65-F5344CB8AC3E}">
        <p14:creationId xmlns:p14="http://schemas.microsoft.com/office/powerpoint/2010/main" val="576085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Course Outcomes</a:t>
            </a:r>
            <a:br>
              <a:rPr lang="en-US" b="1" dirty="0"/>
            </a:br>
            <a:endParaRPr lang="en-US" b="1" dirty="0"/>
          </a:p>
        </p:txBody>
      </p:sp>
      <p:sp>
        <p:nvSpPr>
          <p:cNvPr id="6" name="Text Placeholder 5"/>
          <p:cNvSpPr>
            <a:spLocks noGrp="1"/>
          </p:cNvSpPr>
          <p:nvPr>
            <p:ph type="body" sz="quarter" idx="17"/>
          </p:nvPr>
        </p:nvSpPr>
        <p:spPr/>
        <p:txBody>
          <a:bodyPr/>
          <a:lstStyle/>
          <a:p>
            <a:pPr lvl="0" algn="just"/>
            <a:r>
              <a:rPr lang="en-US" dirty="0">
                <a:solidFill>
                  <a:srgbClr val="0000FF"/>
                </a:solidFill>
              </a:rPr>
              <a:t>Classify variables as quantitative or categorical, create appropriate numerical and graphical summaries for each type, and use these to explain/identify relationships between variables</a:t>
            </a:r>
            <a:r>
              <a:rPr lang="en-US" dirty="0"/>
              <a:t>.</a:t>
            </a:r>
          </a:p>
          <a:p>
            <a:pPr lvl="0" algn="just"/>
            <a:r>
              <a:rPr lang="en-US" dirty="0">
                <a:solidFill>
                  <a:srgbClr val="7030A0"/>
                </a:solidFill>
              </a:rPr>
              <a:t>Understand, apply and examine the goodness-of-fit test, test for independence, and coefficient of correlation for bivariate data</a:t>
            </a:r>
            <a:r>
              <a:rPr lang="en-US" dirty="0"/>
              <a:t>.</a:t>
            </a:r>
          </a:p>
          <a:p>
            <a:pPr lvl="0" algn="just"/>
            <a:r>
              <a:rPr lang="en-US" dirty="0"/>
              <a:t>Illustrate and apply the concepts of discrete and continuous random variables, the discrete and continuous probability distributions and the joint probability distributions and solve real world problems in appropriate contexts by using standard techniques.</a:t>
            </a:r>
          </a:p>
          <a:p>
            <a:pPr algn="just"/>
            <a:r>
              <a:rPr lang="en-US" dirty="0">
                <a:solidFill>
                  <a:srgbClr val="FF0000"/>
                </a:solidFill>
              </a:rPr>
              <a:t>Recognize and compute the single and multi-sample tests for m descriptive and inferential statistics in many different fields.</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a:t>
            </a:fld>
            <a:endParaRPr lang="en-NZ" dirty="0">
              <a:solidFill>
                <a:srgbClr val="000000"/>
              </a:solidFill>
            </a:endParaRPr>
          </a:p>
        </p:txBody>
      </p:sp>
    </p:spTree>
    <p:extLst>
      <p:ext uri="{BB962C8B-B14F-4D97-AF65-F5344CB8AC3E}">
        <p14:creationId xmlns:p14="http://schemas.microsoft.com/office/powerpoint/2010/main" val="22128529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461919" cy="1005842"/>
          </a:xfrm>
        </p:spPr>
        <p:txBody>
          <a:bodyPr/>
          <a:lstStyle/>
          <a:p>
            <a:r>
              <a:rPr lang="en-US" sz="3600" b="1" dirty="0" smtClean="0"/>
              <a:t>Relation graph problems</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80</a:t>
            </a:fld>
            <a:endParaRPr lang="en-NZ" dirty="0">
              <a:solidFill>
                <a:srgbClr val="000000"/>
              </a:solidFill>
            </a:endParaRPr>
          </a:p>
        </p:txBody>
      </p:sp>
      <p:sp>
        <p:nvSpPr>
          <p:cNvPr id="3" name="Rectangle 2"/>
          <p:cNvSpPr/>
          <p:nvPr/>
        </p:nvSpPr>
        <p:spPr>
          <a:xfrm>
            <a:off x="1066799" y="1371600"/>
            <a:ext cx="12573775" cy="2492990"/>
          </a:xfrm>
          <a:prstGeom prst="rect">
            <a:avLst/>
          </a:prstGeom>
        </p:spPr>
        <p:txBody>
          <a:bodyPr wrap="square">
            <a:spAutoFit/>
          </a:bodyPr>
          <a:lstStyle/>
          <a:p>
            <a:pPr marL="514350" indent="-514350">
              <a:buAutoNum type="arabicPeriod"/>
            </a:pPr>
            <a:r>
              <a:rPr lang="en-IN" dirty="0" smtClean="0"/>
              <a:t>Let </a:t>
            </a:r>
            <a:r>
              <a:rPr lang="en-IN" dirty="0"/>
              <a:t>X = {1, 2, 3, 4} and R = {x, y} {x ≥ y} Draw the graph of R and also its </a:t>
            </a:r>
            <a:r>
              <a:rPr lang="en-IN" dirty="0" smtClean="0"/>
              <a:t>matrix</a:t>
            </a:r>
          </a:p>
          <a:p>
            <a:r>
              <a:rPr lang="en-IN" dirty="0" smtClean="0"/>
              <a:t>Solution: </a:t>
            </a:r>
          </a:p>
          <a:p>
            <a:r>
              <a:rPr lang="en-IN" dirty="0"/>
              <a:t>Let Given X = {1, 2, 3, 4}</a:t>
            </a:r>
          </a:p>
          <a:p>
            <a:r>
              <a:rPr lang="en-IN" dirty="0"/>
              <a:t> </a:t>
            </a:r>
            <a:r>
              <a:rPr lang="en-IN" dirty="0">
                <a:latin typeface="Symbol" panose="05050102010706020507" pitchFamily="18" charset="2"/>
              </a:rPr>
              <a:t>\</a:t>
            </a:r>
            <a:r>
              <a:rPr lang="en-IN" dirty="0"/>
              <a:t> R = {(1, 1), (2, 1), (2, 2), (3, 1), (3, 2), (3, 3), (4, 1), (4, 2), (4, 3), (4, 4</a:t>
            </a:r>
            <a:r>
              <a:rPr lang="en-IN" dirty="0" smtClean="0"/>
              <a:t>)}</a:t>
            </a:r>
          </a:p>
          <a:p>
            <a:endParaRPr lang="en-IN" dirty="0"/>
          </a:p>
          <a:p>
            <a:r>
              <a:rPr lang="en-IN" dirty="0" smtClean="0"/>
              <a:t>	</a:t>
            </a:r>
            <a:r>
              <a:rPr lang="en-IN" dirty="0" smtClean="0">
                <a:solidFill>
                  <a:srgbClr val="0000FF"/>
                </a:solidFill>
              </a:rPr>
              <a:t>Relation </a:t>
            </a:r>
            <a:r>
              <a:rPr lang="en-IN" dirty="0">
                <a:solidFill>
                  <a:srgbClr val="0000FF"/>
                </a:solidFill>
              </a:rPr>
              <a:t>matrix </a:t>
            </a:r>
            <a:r>
              <a:rPr lang="en-IN" dirty="0" smtClean="0"/>
              <a:t>			   </a:t>
            </a:r>
            <a:r>
              <a:rPr lang="en-IN" dirty="0" smtClean="0">
                <a:solidFill>
                  <a:srgbClr val="FF0000"/>
                </a:solidFill>
              </a:rPr>
              <a:t>Relation </a:t>
            </a:r>
            <a:r>
              <a:rPr lang="en-IN" dirty="0">
                <a:solidFill>
                  <a:srgbClr val="FF0000"/>
                </a:solidFill>
              </a:rPr>
              <a:t>graph</a:t>
            </a:r>
          </a:p>
        </p:txBody>
      </p:sp>
      <p:pic>
        <p:nvPicPr>
          <p:cNvPr id="6" name="Picture 5"/>
          <p:cNvPicPr>
            <a:picLocks noChangeAspect="1"/>
          </p:cNvPicPr>
          <p:nvPr/>
        </p:nvPicPr>
        <p:blipFill>
          <a:blip r:embed="rId2"/>
          <a:stretch>
            <a:fillRect/>
          </a:stretch>
        </p:blipFill>
        <p:spPr>
          <a:xfrm>
            <a:off x="2514600" y="3893876"/>
            <a:ext cx="8077200" cy="2659324"/>
          </a:xfrm>
          <a:prstGeom prst="rect">
            <a:avLst/>
          </a:prstGeom>
        </p:spPr>
      </p:pic>
    </p:spTree>
    <p:extLst>
      <p:ext uri="{BB962C8B-B14F-4D97-AF65-F5344CB8AC3E}">
        <p14:creationId xmlns:p14="http://schemas.microsoft.com/office/powerpoint/2010/main" val="1687720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614320" cy="1005842"/>
          </a:xfrm>
        </p:spPr>
        <p:txBody>
          <a:bodyPr/>
          <a:lstStyle/>
          <a:p>
            <a:r>
              <a:rPr lang="en-US" sz="3600" b="1" dirty="0"/>
              <a:t>Relation graph problems contd.</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81</a:t>
            </a:fld>
            <a:endParaRPr lang="en-NZ" dirty="0">
              <a:solidFill>
                <a:srgbClr val="000000"/>
              </a:solidFill>
            </a:endParaRPr>
          </a:p>
        </p:txBody>
      </p:sp>
      <p:sp>
        <p:nvSpPr>
          <p:cNvPr id="3" name="Rectangle 2"/>
          <p:cNvSpPr/>
          <p:nvPr/>
        </p:nvSpPr>
        <p:spPr>
          <a:xfrm>
            <a:off x="914400" y="1371600"/>
            <a:ext cx="10413428" cy="3293209"/>
          </a:xfrm>
          <a:prstGeom prst="rect">
            <a:avLst/>
          </a:prstGeom>
        </p:spPr>
        <p:txBody>
          <a:bodyPr wrap="none">
            <a:spAutoFit/>
          </a:bodyPr>
          <a:lstStyle/>
          <a:p>
            <a:r>
              <a:rPr lang="en-IN" dirty="0" smtClean="0"/>
              <a:t>2. Find </a:t>
            </a:r>
            <a:r>
              <a:rPr lang="en-IN" dirty="0"/>
              <a:t>the relation matrix of the following </a:t>
            </a:r>
            <a:r>
              <a:rPr lang="en-IN" dirty="0" smtClean="0"/>
              <a:t>graph</a:t>
            </a:r>
          </a:p>
          <a:p>
            <a:endParaRPr lang="en-IN" dirty="0"/>
          </a:p>
          <a:p>
            <a:endParaRPr lang="en-IN" dirty="0" smtClean="0"/>
          </a:p>
          <a:p>
            <a:endParaRPr lang="en-IN" dirty="0" smtClean="0"/>
          </a:p>
          <a:p>
            <a:r>
              <a:rPr lang="en-IN" dirty="0" smtClean="0"/>
              <a:t>Solution:</a:t>
            </a:r>
          </a:p>
          <a:p>
            <a:r>
              <a:rPr lang="pt-BR" dirty="0"/>
              <a:t>R = {(a, a), (a, b), (a, d), (b, a), (b, b), (b, c), (c, b), (c, c), (d, a), (d, d)}</a:t>
            </a:r>
          </a:p>
          <a:p>
            <a:endParaRPr lang="pt-BR" dirty="0" smtClean="0"/>
          </a:p>
          <a:p>
            <a:r>
              <a:rPr lang="pt-BR" dirty="0" smtClean="0"/>
              <a:t>                                                           </a:t>
            </a:r>
            <a:r>
              <a:rPr lang="pt-BR" dirty="0" smtClean="0">
                <a:solidFill>
                  <a:srgbClr val="FF0000"/>
                </a:solidFill>
              </a:rPr>
              <a:t>Relation </a:t>
            </a:r>
            <a:r>
              <a:rPr lang="pt-BR" dirty="0">
                <a:solidFill>
                  <a:srgbClr val="FF0000"/>
                </a:solidFill>
              </a:rPr>
              <a:t>matrix</a:t>
            </a:r>
            <a:endParaRPr lang="en-IN" dirty="0">
              <a:solidFill>
                <a:srgbClr val="FF0000"/>
              </a:solidFill>
            </a:endParaRPr>
          </a:p>
        </p:txBody>
      </p:sp>
      <p:pic>
        <p:nvPicPr>
          <p:cNvPr id="6" name="Picture 5"/>
          <p:cNvPicPr>
            <a:picLocks noChangeAspect="1"/>
          </p:cNvPicPr>
          <p:nvPr/>
        </p:nvPicPr>
        <p:blipFill>
          <a:blip r:embed="rId2"/>
          <a:stretch>
            <a:fillRect/>
          </a:stretch>
        </p:blipFill>
        <p:spPr>
          <a:xfrm>
            <a:off x="9296400" y="991311"/>
            <a:ext cx="2550459" cy="2047308"/>
          </a:xfrm>
          <a:prstGeom prst="rect">
            <a:avLst/>
          </a:prstGeom>
        </p:spPr>
      </p:pic>
      <p:pic>
        <p:nvPicPr>
          <p:cNvPr id="7" name="Picture 6"/>
          <p:cNvPicPr>
            <a:picLocks noChangeAspect="1"/>
          </p:cNvPicPr>
          <p:nvPr/>
        </p:nvPicPr>
        <p:blipFill>
          <a:blip r:embed="rId3"/>
          <a:stretch>
            <a:fillRect/>
          </a:stretch>
        </p:blipFill>
        <p:spPr>
          <a:xfrm>
            <a:off x="3429000" y="4707396"/>
            <a:ext cx="5105400" cy="2531604"/>
          </a:xfrm>
          <a:prstGeom prst="rect">
            <a:avLst/>
          </a:prstGeom>
        </p:spPr>
      </p:pic>
    </p:spTree>
    <p:extLst>
      <p:ext uri="{BB962C8B-B14F-4D97-AF65-F5344CB8AC3E}">
        <p14:creationId xmlns:p14="http://schemas.microsoft.com/office/powerpoint/2010/main" val="31542423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82</a:t>
            </a:fld>
            <a:endParaRPr lang="en-NZ" dirty="0">
              <a:solidFill>
                <a:srgbClr val="000000"/>
              </a:solidFill>
            </a:endParaRPr>
          </a:p>
        </p:txBody>
      </p:sp>
      <p:sp>
        <p:nvSpPr>
          <p:cNvPr id="6" name="Text Placeholder 8"/>
          <p:cNvSpPr txBox="1">
            <a:spLocks/>
          </p:cNvSpPr>
          <p:nvPr/>
        </p:nvSpPr>
        <p:spPr>
          <a:xfrm>
            <a:off x="834481" y="2438400"/>
            <a:ext cx="4880547" cy="1524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Relation Graph</a:t>
            </a:r>
            <a:endParaRPr lang="en-US" dirty="0"/>
          </a:p>
          <a:p>
            <a:pPr marL="457200" indent="-457200">
              <a:buFont typeface="Wingdings" panose="05000000000000000000" pitchFamily="2" charset="2"/>
              <a:buChar char="Ø"/>
            </a:pPr>
            <a:r>
              <a:rPr lang="en-US" dirty="0"/>
              <a:t>Relation </a:t>
            </a:r>
            <a:r>
              <a:rPr lang="en-US" dirty="0" smtClean="0"/>
              <a:t>Graph Problems</a:t>
            </a:r>
            <a:r>
              <a:rPr lang="en-US" altLang="en-US" dirty="0" smtClean="0"/>
              <a:t> </a:t>
            </a:r>
            <a:endParaRPr lang="en-US" altLang="en-US"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6516811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smtClean="0"/>
              <a:t>PROBLEMS FOR PRACTICE</a:t>
            </a:r>
            <a:endParaRPr lang="en-US" sz="3600"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83</a:t>
            </a:fld>
            <a:endParaRPr lang="en-NZ" dirty="0">
              <a:solidFill>
                <a:srgbClr val="000000"/>
              </a:solidFill>
            </a:endParaRPr>
          </a:p>
        </p:txBody>
      </p:sp>
      <p:sp>
        <p:nvSpPr>
          <p:cNvPr id="2" name="Rectangle 1"/>
          <p:cNvSpPr/>
          <p:nvPr/>
        </p:nvSpPr>
        <p:spPr>
          <a:xfrm>
            <a:off x="1066800" y="1480785"/>
            <a:ext cx="11433719" cy="492443"/>
          </a:xfrm>
          <a:prstGeom prst="rect">
            <a:avLst/>
          </a:prstGeom>
        </p:spPr>
        <p:txBody>
          <a:bodyPr wrap="square">
            <a:spAutoFit/>
          </a:bodyPr>
          <a:lstStyle/>
          <a:p>
            <a:r>
              <a:rPr lang="en-IN" dirty="0" smtClean="0"/>
              <a:t>1. List </a:t>
            </a:r>
            <a:r>
              <a:rPr lang="en-IN" dirty="0"/>
              <a:t>the ordered pairs in the relations represented by the directed graphs</a:t>
            </a:r>
          </a:p>
        </p:txBody>
      </p:sp>
      <p:pic>
        <p:nvPicPr>
          <p:cNvPr id="4" name="Picture 3"/>
          <p:cNvPicPr>
            <a:picLocks noChangeAspect="1"/>
          </p:cNvPicPr>
          <p:nvPr/>
        </p:nvPicPr>
        <p:blipFill>
          <a:blip r:embed="rId2"/>
          <a:stretch>
            <a:fillRect/>
          </a:stretch>
        </p:blipFill>
        <p:spPr>
          <a:xfrm>
            <a:off x="2286000" y="2209800"/>
            <a:ext cx="9342052" cy="4191000"/>
          </a:xfrm>
          <a:prstGeom prst="rect">
            <a:avLst/>
          </a:prstGeom>
        </p:spPr>
      </p:pic>
    </p:spTree>
    <p:extLst>
      <p:ext uri="{BB962C8B-B14F-4D97-AF65-F5344CB8AC3E}">
        <p14:creationId xmlns:p14="http://schemas.microsoft.com/office/powerpoint/2010/main" val="1820906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1" y="474943"/>
            <a:ext cx="7547520" cy="1005842"/>
          </a:xfrm>
        </p:spPr>
        <p:txBody>
          <a:bodyPr/>
          <a:lstStyle/>
          <a:p>
            <a:r>
              <a:rPr lang="en-US" b="1" dirty="0"/>
              <a:t>Lecture -9, Partition set, POSET</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438400" cy="495145"/>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8077200" y="3276600"/>
            <a:ext cx="4651948" cy="16764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Partition Set</a:t>
            </a:r>
            <a:endParaRPr lang="en-US" dirty="0"/>
          </a:p>
          <a:p>
            <a:pPr marL="457200" indent="-457200">
              <a:buFont typeface="Wingdings" panose="05000000000000000000" pitchFamily="2" charset="2"/>
              <a:buChar char="Ø"/>
            </a:pPr>
            <a:r>
              <a:rPr lang="en-US" dirty="0" smtClean="0"/>
              <a:t>POSET</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84</a:t>
            </a:fld>
            <a:endParaRPr lang="en-NZ" dirty="0">
              <a:solidFill>
                <a:srgbClr val="000000"/>
              </a:solidFill>
            </a:endParaRPr>
          </a:p>
        </p:txBody>
      </p:sp>
      <p:sp>
        <p:nvSpPr>
          <p:cNvPr id="9" name="Text Placeholder 8"/>
          <p:cNvSpPr txBox="1">
            <a:spLocks/>
          </p:cNvSpPr>
          <p:nvPr/>
        </p:nvSpPr>
        <p:spPr>
          <a:xfrm>
            <a:off x="1301781" y="3276600"/>
            <a:ext cx="4880547" cy="15240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Relation Graph</a:t>
            </a:r>
            <a:endParaRPr lang="en-US" dirty="0"/>
          </a:p>
          <a:p>
            <a:pPr marL="457200" indent="-457200">
              <a:buFont typeface="Wingdings" panose="05000000000000000000" pitchFamily="2" charset="2"/>
              <a:buChar char="Ø"/>
            </a:pPr>
            <a:r>
              <a:rPr lang="en-US" dirty="0"/>
              <a:t>Relation </a:t>
            </a:r>
            <a:r>
              <a:rPr lang="en-US" dirty="0" smtClean="0"/>
              <a:t>Graph Problems</a:t>
            </a:r>
            <a:r>
              <a:rPr lang="en-US" altLang="en-US" dirty="0" smtClean="0"/>
              <a:t> </a:t>
            </a:r>
            <a:endParaRPr lang="en-US" altLang="en-US"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457200" indent="-457200">
              <a:buFont typeface="Wingdings" panose="05000000000000000000" pitchFamily="2" charset="2"/>
              <a:buChar char="Ø"/>
            </a:pPr>
            <a:endParaRPr lang="en-US" b="1"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5205940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3889919" cy="1005842"/>
          </a:xfrm>
        </p:spPr>
        <p:txBody>
          <a:bodyPr/>
          <a:lstStyle/>
          <a:p>
            <a:r>
              <a:rPr lang="en-US" sz="3600" b="1" dirty="0"/>
              <a:t>Partition </a:t>
            </a:r>
            <a:r>
              <a:rPr lang="en-US" sz="3600" b="1" dirty="0" smtClean="0"/>
              <a:t>set</a:t>
            </a:r>
            <a:endParaRPr lang="en-US" b="1" dirty="0"/>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85</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2052918" y="1334678"/>
            <a:ext cx="10215282" cy="3923122"/>
          </a:xfrm>
          <a:prstGeom prst="rect">
            <a:avLst/>
          </a:prstGeom>
        </p:spPr>
      </p:pic>
      <p:pic>
        <p:nvPicPr>
          <p:cNvPr id="3" name="Picture 2"/>
          <p:cNvPicPr>
            <a:picLocks noChangeAspect="1"/>
          </p:cNvPicPr>
          <p:nvPr/>
        </p:nvPicPr>
        <p:blipFill>
          <a:blip r:embed="rId3"/>
          <a:stretch>
            <a:fillRect/>
          </a:stretch>
        </p:blipFill>
        <p:spPr>
          <a:xfrm>
            <a:off x="2052918" y="5257801"/>
            <a:ext cx="10596282" cy="1397312"/>
          </a:xfrm>
          <a:prstGeom prst="rect">
            <a:avLst/>
          </a:prstGeom>
        </p:spPr>
      </p:pic>
    </p:spTree>
    <p:extLst>
      <p:ext uri="{BB962C8B-B14F-4D97-AF65-F5344CB8AC3E}">
        <p14:creationId xmlns:p14="http://schemas.microsoft.com/office/powerpoint/2010/main" val="14605101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5566319" cy="1005842"/>
          </a:xfrm>
        </p:spPr>
        <p:txBody>
          <a:bodyPr/>
          <a:lstStyle/>
          <a:p>
            <a:r>
              <a:rPr lang="en-US" sz="3600" b="1" dirty="0"/>
              <a:t>Partition set contd.</a:t>
            </a:r>
            <a:endParaRPr lang="en-US" b="1" dirty="0"/>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86</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3276600" y="1676400"/>
            <a:ext cx="8629069" cy="5117239"/>
          </a:xfrm>
          <a:prstGeom prst="rect">
            <a:avLst/>
          </a:prstGeom>
        </p:spPr>
      </p:pic>
    </p:spTree>
    <p:extLst>
      <p:ext uri="{BB962C8B-B14F-4D97-AF65-F5344CB8AC3E}">
        <p14:creationId xmlns:p14="http://schemas.microsoft.com/office/powerpoint/2010/main" val="1603115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2213519" cy="1005842"/>
          </a:xfrm>
        </p:spPr>
        <p:txBody>
          <a:bodyPr/>
          <a:lstStyle/>
          <a:p>
            <a:r>
              <a:rPr lang="en-US" sz="3600" b="1" dirty="0" smtClean="0"/>
              <a:t>P o s e t </a:t>
            </a:r>
            <a:endParaRPr lang="en-US" b="1" dirty="0"/>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87</a:t>
            </a:fld>
            <a:endParaRPr lang="en-NZ" dirty="0">
              <a:solidFill>
                <a:srgbClr val="000000"/>
              </a:solidFill>
            </a:endParaRPr>
          </a:p>
        </p:txBody>
      </p:sp>
      <p:sp>
        <p:nvSpPr>
          <p:cNvPr id="5" name="Text Placeholder 8">
            <a:extLst>
              <a:ext uri="{FF2B5EF4-FFF2-40B4-BE49-F238E27FC236}">
                <a16:creationId xmlns:a16="http://schemas.microsoft.com/office/drawing/2014/main" id="{D0EAB6D6-19BA-463C-BE1A-BAB4685C016B}"/>
              </a:ext>
            </a:extLst>
          </p:cNvPr>
          <p:cNvSpPr txBox="1">
            <a:spLocks/>
          </p:cNvSpPr>
          <p:nvPr/>
        </p:nvSpPr>
        <p:spPr>
          <a:xfrm>
            <a:off x="1219200" y="1480785"/>
            <a:ext cx="12344400" cy="2590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smtClean="0"/>
              <a:t>Let ‘A’ be a set with ‘R’ a relation on ‘A’.  The pair ( A, R) is called a </a:t>
            </a:r>
            <a:r>
              <a:rPr lang="en-US" dirty="0">
                <a:solidFill>
                  <a:srgbClr val="FF0000"/>
                </a:solidFill>
              </a:rPr>
              <a:t>P</a:t>
            </a:r>
            <a:r>
              <a:rPr lang="en-US" dirty="0" smtClean="0"/>
              <a:t>artially </a:t>
            </a:r>
            <a:r>
              <a:rPr lang="en-US" dirty="0">
                <a:solidFill>
                  <a:srgbClr val="FF0000"/>
                </a:solidFill>
              </a:rPr>
              <a:t>O</a:t>
            </a:r>
            <a:r>
              <a:rPr lang="en-US" dirty="0" smtClean="0"/>
              <a:t>rdered </a:t>
            </a:r>
            <a:r>
              <a:rPr lang="en-US" dirty="0">
                <a:solidFill>
                  <a:srgbClr val="FF0000"/>
                </a:solidFill>
              </a:rPr>
              <a:t>S</a:t>
            </a:r>
            <a:r>
              <a:rPr lang="en-US" dirty="0" smtClean="0"/>
              <a:t>et ( or </a:t>
            </a:r>
            <a:r>
              <a:rPr lang="en-US" dirty="0" smtClean="0">
                <a:solidFill>
                  <a:srgbClr val="3333CC"/>
                </a:solidFill>
              </a:rPr>
              <a:t>POSET</a:t>
            </a:r>
            <a:r>
              <a:rPr lang="en-US" dirty="0" smtClean="0"/>
              <a:t>), If relation R on A is a partial order, or partial ordering.</a:t>
            </a:r>
          </a:p>
          <a:p>
            <a:pPr marL="0" indent="0" algn="just">
              <a:buNone/>
            </a:pPr>
            <a:r>
              <a:rPr lang="en-US" dirty="0" smtClean="0"/>
              <a:t>If ‘A’ is called a </a:t>
            </a:r>
            <a:r>
              <a:rPr lang="en-US" dirty="0" err="1" smtClean="0"/>
              <a:t>poset</a:t>
            </a:r>
            <a:r>
              <a:rPr lang="en-US" dirty="0" smtClean="0"/>
              <a:t>, we understand that there is a partial order R on A that makes A into this </a:t>
            </a:r>
            <a:r>
              <a:rPr lang="en-US" dirty="0" err="1" smtClean="0"/>
              <a:t>poset</a:t>
            </a:r>
            <a:r>
              <a:rPr lang="en-US" dirty="0" smtClean="0"/>
              <a:t>. </a:t>
            </a:r>
          </a:p>
          <a:p>
            <a:pPr marL="0" indent="0" algn="just">
              <a:buNone/>
            </a:pPr>
            <a:r>
              <a:rPr lang="en-US" b="1" dirty="0" smtClean="0"/>
              <a:t/>
            </a:r>
            <a:br>
              <a:rPr lang="en-US" b="1" dirty="0" smtClean="0"/>
            </a:br>
            <a:endParaRPr lang="en-US" b="1" dirty="0" smtClean="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pic>
        <p:nvPicPr>
          <p:cNvPr id="3" name="Picture 2"/>
          <p:cNvPicPr>
            <a:picLocks noChangeAspect="1"/>
          </p:cNvPicPr>
          <p:nvPr/>
        </p:nvPicPr>
        <p:blipFill>
          <a:blip r:embed="rId2"/>
          <a:stretch>
            <a:fillRect/>
          </a:stretch>
        </p:blipFill>
        <p:spPr>
          <a:xfrm>
            <a:off x="1371600" y="4191000"/>
            <a:ext cx="12192000" cy="2473378"/>
          </a:xfrm>
          <a:prstGeom prst="rect">
            <a:avLst/>
          </a:prstGeom>
        </p:spPr>
      </p:pic>
    </p:spTree>
    <p:extLst>
      <p:ext uri="{BB962C8B-B14F-4D97-AF65-F5344CB8AC3E}">
        <p14:creationId xmlns:p14="http://schemas.microsoft.com/office/powerpoint/2010/main" val="28616466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23319" cy="1005842"/>
          </a:xfrm>
        </p:spPr>
        <p:txBody>
          <a:bodyPr/>
          <a:lstStyle/>
          <a:p>
            <a:r>
              <a:rPr lang="en-US" sz="3600" b="1" dirty="0"/>
              <a:t>P o s e t  contd.</a:t>
            </a:r>
            <a:endParaRPr lang="en-US" b="1" dirty="0"/>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88</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407459" y="1752600"/>
            <a:ext cx="11619268" cy="2209800"/>
          </a:xfrm>
          <a:prstGeom prst="rect">
            <a:avLst/>
          </a:prstGeom>
        </p:spPr>
      </p:pic>
      <p:pic>
        <p:nvPicPr>
          <p:cNvPr id="3" name="Picture 2"/>
          <p:cNvPicPr>
            <a:picLocks noChangeAspect="1"/>
          </p:cNvPicPr>
          <p:nvPr/>
        </p:nvPicPr>
        <p:blipFill>
          <a:blip r:embed="rId3"/>
          <a:stretch>
            <a:fillRect/>
          </a:stretch>
        </p:blipFill>
        <p:spPr>
          <a:xfrm>
            <a:off x="1407459" y="4495800"/>
            <a:ext cx="11583409" cy="1042269"/>
          </a:xfrm>
          <a:prstGeom prst="rect">
            <a:avLst/>
          </a:prstGeom>
        </p:spPr>
      </p:pic>
    </p:spTree>
    <p:extLst>
      <p:ext uri="{BB962C8B-B14F-4D97-AF65-F5344CB8AC3E}">
        <p14:creationId xmlns:p14="http://schemas.microsoft.com/office/powerpoint/2010/main" val="10159654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89</a:t>
            </a:fld>
            <a:endParaRPr lang="en-NZ" dirty="0">
              <a:solidFill>
                <a:srgbClr val="000000"/>
              </a:solidFill>
            </a:endParaRPr>
          </a:p>
        </p:txBody>
      </p:sp>
      <p:sp>
        <p:nvSpPr>
          <p:cNvPr id="7" name="Text Placeholder 8"/>
          <p:cNvSpPr txBox="1">
            <a:spLocks/>
          </p:cNvSpPr>
          <p:nvPr/>
        </p:nvSpPr>
        <p:spPr>
          <a:xfrm>
            <a:off x="834481" y="2438400"/>
            <a:ext cx="4651948" cy="16764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Partition Set</a:t>
            </a:r>
            <a:endParaRPr lang="en-US" dirty="0"/>
          </a:p>
          <a:p>
            <a:pPr marL="457200" indent="-457200">
              <a:buFont typeface="Wingdings" panose="05000000000000000000" pitchFamily="2" charset="2"/>
              <a:buChar char="Ø"/>
            </a:pPr>
            <a:r>
              <a:rPr lang="en-US" dirty="0" smtClean="0"/>
              <a:t>POSET</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907487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
            </a:r>
            <a:br>
              <a:rPr lang="en-US" b="1" dirty="0"/>
            </a:br>
            <a:r>
              <a:rPr lang="en-US" b="1" dirty="0"/>
              <a:t>Text Books</a:t>
            </a:r>
            <a:br>
              <a:rPr lang="en-US" b="1" dirty="0"/>
            </a:br>
            <a:endParaRPr lang="en-US" b="1" dirty="0"/>
          </a:p>
        </p:txBody>
      </p:sp>
      <p:sp>
        <p:nvSpPr>
          <p:cNvPr id="6" name="Text Placeholder 5"/>
          <p:cNvSpPr>
            <a:spLocks noGrp="1"/>
          </p:cNvSpPr>
          <p:nvPr>
            <p:ph type="body" sz="quarter" idx="17"/>
          </p:nvPr>
        </p:nvSpPr>
        <p:spPr>
          <a:xfrm>
            <a:off x="834481" y="1828800"/>
            <a:ext cx="12961441" cy="5184576"/>
          </a:xfrm>
        </p:spPr>
        <p:txBody>
          <a:bodyPr/>
          <a:lstStyle/>
          <a:p>
            <a:pPr lvl="0" algn="just" hangingPunct="0"/>
            <a:r>
              <a:rPr lang="en-US" dirty="0">
                <a:solidFill>
                  <a:srgbClr val="00B0F0"/>
                </a:solidFill>
              </a:rPr>
              <a:t>Gupta. S.C and Kapoor V.K.</a:t>
            </a:r>
            <a:r>
              <a:rPr lang="en-US" dirty="0"/>
              <a:t> Fundamentals of Mathematical Statistics, Sultan Chand and sons, 2001</a:t>
            </a:r>
          </a:p>
          <a:p>
            <a:pPr marL="0" lvl="0" indent="0" algn="just" hangingPunct="0">
              <a:buNone/>
            </a:pPr>
            <a:r>
              <a:rPr lang="en-US" dirty="0"/>
              <a:t>     </a:t>
            </a:r>
          </a:p>
          <a:p>
            <a:pPr algn="just">
              <a:buAutoNum type="arabicPeriod" startAt="2"/>
            </a:pPr>
            <a:r>
              <a:rPr lang="en-US" dirty="0">
                <a:solidFill>
                  <a:srgbClr val="FF0000"/>
                </a:solidFill>
              </a:rPr>
              <a:t>Freund J.E.,</a:t>
            </a:r>
            <a:r>
              <a:rPr lang="en-US" dirty="0"/>
              <a:t> Mathematical Statistics, Prentice hall, 2001 </a:t>
            </a:r>
          </a:p>
          <a:p>
            <a:pPr marL="0" indent="0" algn="just">
              <a:buNone/>
            </a:pPr>
            <a:endParaRPr lang="en-US" dirty="0"/>
          </a:p>
          <a:p>
            <a:pPr marL="0" indent="0" algn="just">
              <a:buNone/>
            </a:pPr>
            <a:r>
              <a:rPr lang="en-US" dirty="0"/>
              <a:t>Softcopy of the text book 1:</a:t>
            </a:r>
          </a:p>
          <a:p>
            <a:pPr marL="0" indent="0" algn="just">
              <a:buNone/>
            </a:pPr>
            <a:r>
              <a:rPr lang="en-US" dirty="0"/>
              <a:t>(https://docs.google.com/file/d/0B6mmcxyrKnEhRnR6V2dpcVNMdGM/edit)</a:t>
            </a:r>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a:t>
            </a:fld>
            <a:endParaRPr lang="en-NZ" dirty="0">
              <a:solidFill>
                <a:srgbClr val="000000"/>
              </a:solidFill>
            </a:endParaRPr>
          </a:p>
        </p:txBody>
      </p:sp>
    </p:spTree>
    <p:extLst>
      <p:ext uri="{BB962C8B-B14F-4D97-AF65-F5344CB8AC3E}">
        <p14:creationId xmlns:p14="http://schemas.microsoft.com/office/powerpoint/2010/main" val="34573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1000"/>
                                        <p:tgtEl>
                                          <p:spTgt spid="6">
                                            <p:txEl>
                                              <p:pRg st="5" end="5"/>
                                            </p:txEl>
                                          </p:spTgt>
                                        </p:tgtEl>
                                      </p:cBhvr>
                                    </p:animEffect>
                                    <p:anim calcmode="lin" valueType="num">
                                      <p:cBhvr>
                                        <p:cTn id="1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arn(inVertical)">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90</a:t>
            </a:fld>
            <a:endParaRPr lang="en-NZ" dirty="0">
              <a:solidFill>
                <a:srgbClr val="000000"/>
              </a:solidFill>
            </a:endParaRPr>
          </a:p>
        </p:txBody>
      </p:sp>
      <p:sp>
        <p:nvSpPr>
          <p:cNvPr id="2" name="Rectangle 1"/>
          <p:cNvSpPr/>
          <p:nvPr/>
        </p:nvSpPr>
        <p:spPr>
          <a:xfrm>
            <a:off x="1295400" y="1981200"/>
            <a:ext cx="12040375" cy="2092881"/>
          </a:xfrm>
          <a:prstGeom prst="rect">
            <a:avLst/>
          </a:prstGeom>
        </p:spPr>
        <p:txBody>
          <a:bodyPr wrap="square">
            <a:spAutoFit/>
          </a:bodyPr>
          <a:lstStyle/>
          <a:p>
            <a:pPr marL="514350" indent="-514350">
              <a:buAutoNum type="arabicPeriod"/>
            </a:pPr>
            <a:r>
              <a:rPr lang="en-IN" dirty="0" smtClean="0"/>
              <a:t>Let </a:t>
            </a:r>
            <a:r>
              <a:rPr lang="en-IN" dirty="0"/>
              <a:t>X = {a, b, c, d, e} and let C = {{a, b}, {c}, {d, e}}. Show that the partition C defines an </a:t>
            </a:r>
            <a:r>
              <a:rPr lang="en-IN" dirty="0" smtClean="0"/>
              <a:t>equivalence </a:t>
            </a:r>
            <a:r>
              <a:rPr lang="en-IN" dirty="0"/>
              <a:t>relation on X</a:t>
            </a:r>
            <a:r>
              <a:rPr lang="en-IN" dirty="0" smtClean="0"/>
              <a:t>.</a:t>
            </a:r>
          </a:p>
          <a:p>
            <a:pPr marL="514350" indent="-514350">
              <a:buAutoNum type="arabicPeriod"/>
            </a:pPr>
            <a:endParaRPr lang="en-IN" dirty="0"/>
          </a:p>
          <a:p>
            <a:pPr marL="514350" indent="-514350" algn="just">
              <a:buAutoNum type="arabicPeriod"/>
            </a:pPr>
            <a:r>
              <a:rPr lang="en-US" dirty="0"/>
              <a:t>If A = {1, 2, 3, 4} and B ={(1, 2), (3, 4)} is a partition of A, obtain the equivalence relation </a:t>
            </a:r>
            <a:r>
              <a:rPr lang="en-US" dirty="0" smtClean="0"/>
              <a:t>R </a:t>
            </a:r>
            <a:r>
              <a:rPr lang="en-US" dirty="0"/>
              <a:t>on A induced by the given partitions.</a:t>
            </a:r>
            <a:endParaRPr lang="en-IN" dirty="0"/>
          </a:p>
        </p:txBody>
      </p:sp>
    </p:spTree>
    <p:extLst>
      <p:ext uri="{BB962C8B-B14F-4D97-AF65-F5344CB8AC3E}">
        <p14:creationId xmlns:p14="http://schemas.microsoft.com/office/powerpoint/2010/main" val="35521116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1" y="474943"/>
            <a:ext cx="9604920" cy="1005842"/>
          </a:xfrm>
        </p:spPr>
        <p:txBody>
          <a:bodyPr/>
          <a:lstStyle/>
          <a:p>
            <a:r>
              <a:rPr lang="en-US" b="1" dirty="0"/>
              <a:t>Lecture -10, Hasse Diagram problems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3622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0" name="Text Placeholder 8"/>
          <p:cNvSpPr txBox="1">
            <a:spLocks/>
          </p:cNvSpPr>
          <p:nvPr/>
        </p:nvSpPr>
        <p:spPr>
          <a:xfrm>
            <a:off x="7924800" y="3276600"/>
            <a:ext cx="6099748" cy="1447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dirty="0" smtClean="0"/>
              <a:t>HASSE Diagram</a:t>
            </a:r>
            <a:endParaRPr lang="en-US" altLang="en-US" dirty="0"/>
          </a:p>
          <a:p>
            <a:pPr marL="457200" indent="-457200">
              <a:buFont typeface="Wingdings" panose="05000000000000000000" pitchFamily="2" charset="2"/>
              <a:buChar char="Ø"/>
            </a:pPr>
            <a:r>
              <a:rPr lang="en-US" altLang="en-US" dirty="0" smtClean="0"/>
              <a:t>Hasse Diagram</a:t>
            </a:r>
            <a:r>
              <a:rPr lang="en-IN" altLang="en-US" dirty="0" smtClean="0"/>
              <a:t> </a:t>
            </a:r>
            <a:r>
              <a:rPr lang="en-IN" altLang="en-US" dirty="0"/>
              <a:t>P</a:t>
            </a:r>
            <a:r>
              <a:rPr lang="en-IN" altLang="en-US" dirty="0" smtClean="0"/>
              <a:t>roblems</a:t>
            </a: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91</a:t>
            </a:fld>
            <a:endParaRPr lang="en-NZ" dirty="0">
              <a:solidFill>
                <a:srgbClr val="000000"/>
              </a:solidFill>
            </a:endParaRPr>
          </a:p>
        </p:txBody>
      </p:sp>
      <p:sp>
        <p:nvSpPr>
          <p:cNvPr id="9" name="Text Placeholder 8"/>
          <p:cNvSpPr txBox="1">
            <a:spLocks/>
          </p:cNvSpPr>
          <p:nvPr/>
        </p:nvSpPr>
        <p:spPr>
          <a:xfrm>
            <a:off x="1301781" y="3276600"/>
            <a:ext cx="4651948" cy="16764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dirty="0" smtClean="0"/>
              <a:t>Partition Set</a:t>
            </a:r>
            <a:endParaRPr lang="en-US" dirty="0"/>
          </a:p>
          <a:p>
            <a:pPr marL="457200" indent="-457200">
              <a:buFont typeface="Wingdings" panose="05000000000000000000" pitchFamily="2" charset="2"/>
              <a:buChar char="Ø"/>
            </a:pPr>
            <a:r>
              <a:rPr lang="en-US" dirty="0" smtClean="0"/>
              <a:t>POSET</a:t>
            </a: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Tree>
    <p:extLst>
      <p:ext uri="{BB962C8B-B14F-4D97-AF65-F5344CB8AC3E}">
        <p14:creationId xmlns:p14="http://schemas.microsoft.com/office/powerpoint/2010/main" val="31715110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99520" cy="1005842"/>
          </a:xfrm>
        </p:spPr>
        <p:txBody>
          <a:bodyPr/>
          <a:lstStyle/>
          <a:p>
            <a:r>
              <a:rPr lang="en-US" sz="3600" b="1" dirty="0"/>
              <a:t>Hasse </a:t>
            </a:r>
            <a:r>
              <a:rPr lang="en-US" sz="3600" b="1" dirty="0" smtClean="0"/>
              <a:t>Diagram</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92</a:t>
            </a:fld>
            <a:endParaRPr lang="en-NZ" dirty="0">
              <a:solidFill>
                <a:srgbClr val="000000"/>
              </a:solidFill>
            </a:endParaRPr>
          </a:p>
        </p:txBody>
      </p:sp>
      <p:pic>
        <p:nvPicPr>
          <p:cNvPr id="3" name="Picture 2"/>
          <p:cNvPicPr>
            <a:picLocks noChangeAspect="1"/>
          </p:cNvPicPr>
          <p:nvPr/>
        </p:nvPicPr>
        <p:blipFill>
          <a:blip r:embed="rId2"/>
          <a:stretch>
            <a:fillRect/>
          </a:stretch>
        </p:blipFill>
        <p:spPr>
          <a:xfrm>
            <a:off x="834481" y="1828800"/>
            <a:ext cx="10438744" cy="4495800"/>
          </a:xfrm>
          <a:prstGeom prst="rect">
            <a:avLst/>
          </a:prstGeom>
        </p:spPr>
      </p:pic>
      <p:pic>
        <p:nvPicPr>
          <p:cNvPr id="5" name="Picture 4"/>
          <p:cNvPicPr>
            <a:picLocks noChangeAspect="1"/>
          </p:cNvPicPr>
          <p:nvPr/>
        </p:nvPicPr>
        <p:blipFill>
          <a:blip r:embed="rId3"/>
          <a:stretch>
            <a:fillRect/>
          </a:stretch>
        </p:blipFill>
        <p:spPr>
          <a:xfrm>
            <a:off x="11506200" y="3810000"/>
            <a:ext cx="2743583" cy="2286319"/>
          </a:xfrm>
          <a:prstGeom prst="rect">
            <a:avLst/>
          </a:prstGeom>
        </p:spPr>
      </p:pic>
    </p:spTree>
    <p:extLst>
      <p:ext uri="{BB962C8B-B14F-4D97-AF65-F5344CB8AC3E}">
        <p14:creationId xmlns:p14="http://schemas.microsoft.com/office/powerpoint/2010/main" val="13254297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99520" cy="1005842"/>
          </a:xfrm>
        </p:spPr>
        <p:txBody>
          <a:bodyPr/>
          <a:lstStyle/>
          <a:p>
            <a:r>
              <a:rPr lang="en-US" sz="3600" b="1" dirty="0"/>
              <a:t>Hasse </a:t>
            </a:r>
            <a:r>
              <a:rPr lang="en-US" sz="3600" b="1" dirty="0" smtClean="0"/>
              <a:t>Diagram</a:t>
            </a:r>
            <a:endParaRPr lang="en-US" b="1" dirty="0"/>
          </a:p>
        </p:txBody>
      </p:sp>
      <p:sp>
        <p:nvSpPr>
          <p:cNvPr id="2" name="Slide Number Placeholder 1"/>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93</a:t>
            </a:fld>
            <a:endParaRPr lang="en-NZ" dirty="0">
              <a:solidFill>
                <a:srgbClr val="000000"/>
              </a:solidFill>
            </a:endParaRPr>
          </a:p>
        </p:txBody>
      </p:sp>
      <p:pic>
        <p:nvPicPr>
          <p:cNvPr id="5" name="Picture 4"/>
          <p:cNvPicPr>
            <a:picLocks noChangeAspect="1"/>
          </p:cNvPicPr>
          <p:nvPr/>
        </p:nvPicPr>
        <p:blipFill>
          <a:blip r:embed="rId2"/>
          <a:stretch>
            <a:fillRect/>
          </a:stretch>
        </p:blipFill>
        <p:spPr>
          <a:xfrm>
            <a:off x="4800600" y="1371600"/>
            <a:ext cx="3581400" cy="2984500"/>
          </a:xfrm>
          <a:prstGeom prst="rect">
            <a:avLst/>
          </a:prstGeom>
        </p:spPr>
      </p:pic>
      <p:pic>
        <p:nvPicPr>
          <p:cNvPr id="6" name="Picture 5"/>
          <p:cNvPicPr>
            <a:picLocks noChangeAspect="1"/>
          </p:cNvPicPr>
          <p:nvPr/>
        </p:nvPicPr>
        <p:blipFill>
          <a:blip r:embed="rId3"/>
          <a:stretch>
            <a:fillRect/>
          </a:stretch>
        </p:blipFill>
        <p:spPr>
          <a:xfrm>
            <a:off x="1600200" y="4495800"/>
            <a:ext cx="11277600" cy="2380828"/>
          </a:xfrm>
          <a:prstGeom prst="rect">
            <a:avLst/>
          </a:prstGeom>
        </p:spPr>
      </p:pic>
    </p:spTree>
    <p:extLst>
      <p:ext uri="{BB962C8B-B14F-4D97-AF65-F5344CB8AC3E}">
        <p14:creationId xmlns:p14="http://schemas.microsoft.com/office/powerpoint/2010/main" val="17689028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6709320" cy="1005842"/>
          </a:xfrm>
        </p:spPr>
        <p:txBody>
          <a:bodyPr/>
          <a:lstStyle/>
          <a:p>
            <a:r>
              <a:rPr lang="en-US" sz="3600" b="1" dirty="0"/>
              <a:t>Hasse Diagram </a:t>
            </a:r>
            <a:r>
              <a:rPr lang="en-US" sz="3600" b="1" dirty="0" smtClean="0"/>
              <a:t>problems</a:t>
            </a:r>
            <a:endParaRPr lang="en-US" b="1" dirty="0"/>
          </a:p>
        </p:txBody>
      </p:sp>
      <p:sp>
        <p:nvSpPr>
          <p:cNvPr id="18" name="Rectangle 2"/>
          <p:cNvSpPr>
            <a:spLocks noChangeArrowheads="1"/>
          </p:cNvSpPr>
          <p:nvPr/>
        </p:nvSpPr>
        <p:spPr bwMode="auto">
          <a:xfrm>
            <a:off x="2028825" y="784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9" name="Rectangle 3"/>
          <p:cNvSpPr>
            <a:spLocks noChangeArrowheads="1"/>
          </p:cNvSpPr>
          <p:nvPr/>
        </p:nvSpPr>
        <p:spPr bwMode="auto">
          <a:xfrm>
            <a:off x="4467225" y="7848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21" name="Rectangle 5"/>
          <p:cNvSpPr txBox="1">
            <a:spLocks noChangeArrowheads="1"/>
          </p:cNvSpPr>
          <p:nvPr/>
        </p:nvSpPr>
        <p:spPr>
          <a:xfrm>
            <a:off x="865710" y="1447800"/>
            <a:ext cx="13078889" cy="5715000"/>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endParaRPr lang="en-IN" altLang="en-US" sz="2900" dirty="0">
              <a:latin typeface="Roboto Medium"/>
            </a:endParaRPr>
          </a:p>
        </p:txBody>
      </p:sp>
      <p:sp>
        <p:nvSpPr>
          <p:cNvPr id="22" name="Rectangle 6"/>
          <p:cNvSpPr>
            <a:spLocks noChangeArrowheads="1"/>
          </p:cNvSpPr>
          <p:nvPr/>
        </p:nvSpPr>
        <p:spPr bwMode="auto">
          <a:xfrm>
            <a:off x="1749425" y="64357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94</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1371600" y="1326775"/>
            <a:ext cx="11277600" cy="2527019"/>
          </a:xfrm>
          <a:prstGeom prst="rect">
            <a:avLst/>
          </a:prstGeom>
        </p:spPr>
      </p:pic>
      <p:pic>
        <p:nvPicPr>
          <p:cNvPr id="6" name="Picture 5"/>
          <p:cNvPicPr>
            <a:picLocks noChangeAspect="1"/>
          </p:cNvPicPr>
          <p:nvPr/>
        </p:nvPicPr>
        <p:blipFill>
          <a:blip r:embed="rId3"/>
          <a:stretch>
            <a:fillRect/>
          </a:stretch>
        </p:blipFill>
        <p:spPr>
          <a:xfrm>
            <a:off x="4476396" y="3956890"/>
            <a:ext cx="5068007" cy="2534004"/>
          </a:xfrm>
          <a:prstGeom prst="rect">
            <a:avLst/>
          </a:prstGeom>
        </p:spPr>
      </p:pic>
      <p:sp>
        <p:nvSpPr>
          <p:cNvPr id="7" name="Rectangle 6"/>
          <p:cNvSpPr/>
          <p:nvPr/>
        </p:nvSpPr>
        <p:spPr>
          <a:xfrm>
            <a:off x="3162301" y="6504818"/>
            <a:ext cx="8763000" cy="492443"/>
          </a:xfrm>
          <a:prstGeom prst="rect">
            <a:avLst/>
          </a:prstGeom>
        </p:spPr>
        <p:txBody>
          <a:bodyPr wrap="square">
            <a:spAutoFit/>
          </a:bodyPr>
          <a:lstStyle/>
          <a:p>
            <a:r>
              <a:rPr lang="en-IN" dirty="0"/>
              <a:t>Constructing the Hasse Diagram of ({1, 2, 3, 4, 6, 8, 12},|).</a:t>
            </a:r>
          </a:p>
        </p:txBody>
      </p:sp>
    </p:spTree>
    <p:extLst>
      <p:ext uri="{BB962C8B-B14F-4D97-AF65-F5344CB8AC3E}">
        <p14:creationId xmlns:p14="http://schemas.microsoft.com/office/powerpoint/2010/main" val="40581558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0" y="474943"/>
            <a:ext cx="8385719" cy="1005842"/>
          </a:xfrm>
        </p:spPr>
        <p:txBody>
          <a:bodyPr/>
          <a:lstStyle/>
          <a:p>
            <a:r>
              <a:rPr lang="en-US" sz="3600" b="1" dirty="0"/>
              <a:t>Hasse Diagram </a:t>
            </a:r>
            <a:r>
              <a:rPr lang="en-US" sz="3600" b="1" dirty="0" smtClean="0"/>
              <a:t>problems contd.</a:t>
            </a:r>
            <a:endParaRPr lang="en-US" b="1" dirty="0"/>
          </a:p>
        </p:txBody>
      </p:sp>
      <p:sp>
        <p:nvSpPr>
          <p:cNvPr id="18" name="Rectangle 2"/>
          <p:cNvSpPr>
            <a:spLocks noChangeArrowheads="1"/>
          </p:cNvSpPr>
          <p:nvPr/>
        </p:nvSpPr>
        <p:spPr bwMode="auto">
          <a:xfrm>
            <a:off x="2028825" y="784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19" name="Rectangle 3"/>
          <p:cNvSpPr>
            <a:spLocks noChangeArrowheads="1"/>
          </p:cNvSpPr>
          <p:nvPr/>
        </p:nvSpPr>
        <p:spPr bwMode="auto">
          <a:xfrm>
            <a:off x="4467225" y="7848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21" name="Rectangle 5"/>
          <p:cNvSpPr txBox="1">
            <a:spLocks noChangeArrowheads="1"/>
          </p:cNvSpPr>
          <p:nvPr/>
        </p:nvSpPr>
        <p:spPr>
          <a:xfrm>
            <a:off x="865710" y="1447800"/>
            <a:ext cx="13078889" cy="5715000"/>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endParaRPr lang="en-IN" altLang="en-US" sz="2900" dirty="0">
              <a:latin typeface="Roboto Medium"/>
            </a:endParaRPr>
          </a:p>
        </p:txBody>
      </p:sp>
      <p:sp>
        <p:nvSpPr>
          <p:cNvPr id="22" name="Rectangle 6"/>
          <p:cNvSpPr>
            <a:spLocks noChangeArrowheads="1"/>
          </p:cNvSpPr>
          <p:nvPr/>
        </p:nvSpPr>
        <p:spPr bwMode="auto">
          <a:xfrm>
            <a:off x="1749425" y="6435725"/>
            <a:ext cx="20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95</a:t>
            </a:fld>
            <a:endParaRPr lang="en-NZ" dirty="0">
              <a:solidFill>
                <a:srgbClr val="000000"/>
              </a:solidFill>
            </a:endParaRPr>
          </a:p>
        </p:txBody>
      </p:sp>
      <p:sp>
        <p:nvSpPr>
          <p:cNvPr id="8" name="Rectangle 7"/>
          <p:cNvSpPr/>
          <p:nvPr/>
        </p:nvSpPr>
        <p:spPr>
          <a:xfrm>
            <a:off x="990600" y="1720309"/>
            <a:ext cx="13182600" cy="892552"/>
          </a:xfrm>
          <a:prstGeom prst="rect">
            <a:avLst/>
          </a:prstGeom>
        </p:spPr>
        <p:txBody>
          <a:bodyPr wrap="square">
            <a:spAutoFit/>
          </a:bodyPr>
          <a:lstStyle/>
          <a:p>
            <a:r>
              <a:rPr lang="en-IN" dirty="0" smtClean="0"/>
              <a:t>3. Draw </a:t>
            </a:r>
            <a:r>
              <a:rPr lang="en-IN" dirty="0"/>
              <a:t>the Hasse diagram for the partial ordering {(A, B) | A ⊆ B} on the power set </a:t>
            </a:r>
            <a:r>
              <a:rPr lang="en-IN" i="1" dirty="0" smtClean="0"/>
              <a:t>P</a:t>
            </a:r>
            <a:r>
              <a:rPr lang="en-IN" dirty="0" smtClean="0"/>
              <a:t>(S</a:t>
            </a:r>
            <a:r>
              <a:rPr lang="en-IN" dirty="0"/>
              <a:t>) </a:t>
            </a:r>
            <a:r>
              <a:rPr lang="en-IN" dirty="0" smtClean="0"/>
              <a:t>where S </a:t>
            </a:r>
            <a:r>
              <a:rPr lang="en-IN" dirty="0"/>
              <a:t>= {a, b, c}.</a:t>
            </a:r>
          </a:p>
        </p:txBody>
      </p:sp>
      <p:sp>
        <p:nvSpPr>
          <p:cNvPr id="2" name="Rectangle 1"/>
          <p:cNvSpPr/>
          <p:nvPr/>
        </p:nvSpPr>
        <p:spPr>
          <a:xfrm>
            <a:off x="4295775" y="6435725"/>
            <a:ext cx="6134099" cy="492443"/>
          </a:xfrm>
          <a:prstGeom prst="rect">
            <a:avLst/>
          </a:prstGeom>
        </p:spPr>
        <p:txBody>
          <a:bodyPr wrap="square">
            <a:spAutoFit/>
          </a:bodyPr>
          <a:lstStyle/>
          <a:p>
            <a:r>
              <a:rPr lang="en-IN" dirty="0"/>
              <a:t>The Hasse </a:t>
            </a:r>
            <a:r>
              <a:rPr lang="en-IN" dirty="0" smtClean="0"/>
              <a:t>Diagram of </a:t>
            </a:r>
            <a:r>
              <a:rPr lang="en-IN" dirty="0"/>
              <a:t>(P ({a, b, c}), ⊆).</a:t>
            </a:r>
          </a:p>
        </p:txBody>
      </p:sp>
      <p:pic>
        <p:nvPicPr>
          <p:cNvPr id="5" name="Picture 4"/>
          <p:cNvPicPr>
            <a:picLocks noChangeAspect="1"/>
          </p:cNvPicPr>
          <p:nvPr/>
        </p:nvPicPr>
        <p:blipFill>
          <a:blip r:embed="rId2"/>
          <a:stretch>
            <a:fillRect/>
          </a:stretch>
        </p:blipFill>
        <p:spPr>
          <a:xfrm>
            <a:off x="5334000" y="2636914"/>
            <a:ext cx="3321167" cy="3564179"/>
          </a:xfrm>
          <a:prstGeom prst="rect">
            <a:avLst/>
          </a:prstGeom>
        </p:spPr>
      </p:pic>
    </p:spTree>
    <p:extLst>
      <p:ext uri="{BB962C8B-B14F-4D97-AF65-F5344CB8AC3E}">
        <p14:creationId xmlns:p14="http://schemas.microsoft.com/office/powerpoint/2010/main" val="41758231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SUMMARY </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96</a:t>
            </a:fld>
            <a:endParaRPr lang="en-NZ" dirty="0">
              <a:solidFill>
                <a:srgbClr val="000000"/>
              </a:solidFill>
            </a:endParaRPr>
          </a:p>
        </p:txBody>
      </p:sp>
      <p:sp>
        <p:nvSpPr>
          <p:cNvPr id="7" name="Text Placeholder 8"/>
          <p:cNvSpPr txBox="1">
            <a:spLocks/>
          </p:cNvSpPr>
          <p:nvPr/>
        </p:nvSpPr>
        <p:spPr>
          <a:xfrm>
            <a:off x="834481" y="2438400"/>
            <a:ext cx="6099748" cy="1447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dirty="0" smtClean="0"/>
              <a:t>HASSE Diagram</a:t>
            </a:r>
            <a:endParaRPr lang="en-US" altLang="en-US" dirty="0"/>
          </a:p>
          <a:p>
            <a:pPr marL="457200" indent="-457200">
              <a:buFont typeface="Wingdings" panose="05000000000000000000" pitchFamily="2" charset="2"/>
              <a:buChar char="Ø"/>
            </a:pPr>
            <a:r>
              <a:rPr lang="en-US" altLang="en-US" dirty="0" smtClean="0"/>
              <a:t>Hasse Diagram</a:t>
            </a:r>
            <a:r>
              <a:rPr lang="en-IN" altLang="en-US" dirty="0" smtClean="0"/>
              <a:t> </a:t>
            </a:r>
            <a:r>
              <a:rPr lang="en-IN" altLang="en-US" dirty="0"/>
              <a:t>P</a:t>
            </a:r>
            <a:r>
              <a:rPr lang="en-IN" altLang="en-US" dirty="0" smtClean="0"/>
              <a:t>roblems</a:t>
            </a:r>
            <a:endParaRPr lang="en-US" b="1" dirty="0"/>
          </a:p>
        </p:txBody>
      </p:sp>
    </p:spTree>
    <p:extLst>
      <p:ext uri="{BB962C8B-B14F-4D97-AF65-F5344CB8AC3E}">
        <p14:creationId xmlns:p14="http://schemas.microsoft.com/office/powerpoint/2010/main" val="6291222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b="1" dirty="0"/>
              <a:t>Problems for practice</a:t>
            </a:r>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97</a:t>
            </a:fld>
            <a:endParaRPr lang="en-NZ" dirty="0">
              <a:solidFill>
                <a:srgbClr val="000000"/>
              </a:solidFill>
            </a:endParaRPr>
          </a:p>
        </p:txBody>
      </p:sp>
      <p:pic>
        <p:nvPicPr>
          <p:cNvPr id="2" name="Picture 1"/>
          <p:cNvPicPr>
            <a:picLocks noChangeAspect="1"/>
          </p:cNvPicPr>
          <p:nvPr/>
        </p:nvPicPr>
        <p:blipFill>
          <a:blip r:embed="rId2"/>
          <a:stretch>
            <a:fillRect/>
          </a:stretch>
        </p:blipFill>
        <p:spPr>
          <a:xfrm>
            <a:off x="2286000" y="2133600"/>
            <a:ext cx="9753600" cy="2342147"/>
          </a:xfrm>
          <a:prstGeom prst="rect">
            <a:avLst/>
          </a:prstGeom>
        </p:spPr>
      </p:pic>
    </p:spTree>
    <p:extLst>
      <p:ext uri="{BB962C8B-B14F-4D97-AF65-F5344CB8AC3E}">
        <p14:creationId xmlns:p14="http://schemas.microsoft.com/office/powerpoint/2010/main" val="21145887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4481" y="474943"/>
            <a:ext cx="9147720" cy="1005842"/>
          </a:xfrm>
        </p:spPr>
        <p:txBody>
          <a:bodyPr/>
          <a:lstStyle/>
          <a:p>
            <a:r>
              <a:rPr lang="en-US" b="1" dirty="0"/>
              <a:t>Lecture -11, Functions and its types</a:t>
            </a:r>
          </a:p>
        </p:txBody>
      </p:sp>
      <p:pic>
        <p:nvPicPr>
          <p:cNvPr id="3074" name="Picture 2" descr="RECAP M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81" y="2128722"/>
            <a:ext cx="1289019" cy="728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8"/>
          <p:cNvSpPr txBox="1">
            <a:spLocks/>
          </p:cNvSpPr>
          <p:nvPr/>
        </p:nvSpPr>
        <p:spPr>
          <a:xfrm>
            <a:off x="8077200" y="2362200"/>
            <a:ext cx="2667000" cy="54765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6">
                    <a:lumMod val="75000"/>
                  </a:schemeClr>
                </a:solidFill>
              </a:rPr>
              <a:t>OBJECTIVE</a:t>
            </a:r>
            <a:r>
              <a:rPr lang="en-US" sz="3200" b="1" dirty="0">
                <a:solidFill>
                  <a:schemeClr val="accent6">
                    <a:lumMod val="75000"/>
                  </a:schemeClr>
                </a:solidFill>
              </a:rPr>
              <a:t/>
            </a:r>
            <a:br>
              <a:rPr lang="en-US" sz="3200" b="1" dirty="0">
                <a:solidFill>
                  <a:schemeClr val="accent6">
                    <a:lumMod val="75000"/>
                  </a:schemeClr>
                </a:solidFill>
              </a:rPr>
            </a:br>
            <a:endParaRPr lang="en-US" sz="3200" b="1" dirty="0">
              <a:solidFill>
                <a:schemeClr val="accent6">
                  <a:lumMod val="75000"/>
                </a:schemeClr>
              </a:solidFill>
            </a:endParaRPr>
          </a:p>
          <a:p>
            <a:pPr marL="0" indent="0">
              <a:buNone/>
            </a:pPr>
            <a:endParaRPr lang="en-US" sz="3200" dirty="0">
              <a:solidFill>
                <a:schemeClr val="accent6">
                  <a:lumMod val="75000"/>
                </a:schemeClr>
              </a:solidFill>
            </a:endParaRPr>
          </a:p>
          <a:p>
            <a:pPr marL="0" indent="0">
              <a:buFont typeface="+mj-lt"/>
              <a:buNone/>
            </a:pPr>
            <a:endParaRPr lang="en-US" sz="3200" dirty="0"/>
          </a:p>
          <a:p>
            <a:pPr marL="0" indent="0">
              <a:buFont typeface="+mj-lt"/>
              <a:buNone/>
            </a:pP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endParaRPr lang="en-US" sz="3200" b="1" dirty="0"/>
          </a:p>
          <a:p>
            <a:pPr marL="0" indent="0">
              <a:buFont typeface="+mj-lt"/>
              <a:buNone/>
            </a:pPr>
            <a:endParaRPr lang="en-US" sz="3200" b="1" dirty="0"/>
          </a:p>
        </p:txBody>
      </p:sp>
      <p:sp>
        <p:nvSpPr>
          <p:cNvPr id="12" name="Text Placeholder 8">
            <a:extLst>
              <a:ext uri="{FF2B5EF4-FFF2-40B4-BE49-F238E27FC236}">
                <a16:creationId xmlns:a16="http://schemas.microsoft.com/office/drawing/2014/main" id="{AC9019FB-2D22-4A60-86FD-93CC570280F4}"/>
              </a:ext>
            </a:extLst>
          </p:cNvPr>
          <p:cNvSpPr txBox="1">
            <a:spLocks/>
          </p:cNvSpPr>
          <p:nvPr/>
        </p:nvSpPr>
        <p:spPr>
          <a:xfrm>
            <a:off x="8077200" y="3276600"/>
            <a:ext cx="4495800" cy="1443318"/>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IN" altLang="en-US" dirty="0" smtClean="0"/>
              <a:t>Function</a:t>
            </a:r>
          </a:p>
          <a:p>
            <a:pPr marL="457200" indent="-457200">
              <a:buFont typeface="Wingdings" panose="05000000000000000000" pitchFamily="2" charset="2"/>
              <a:buChar char="Ø"/>
            </a:pPr>
            <a:r>
              <a:rPr lang="en-IN" dirty="0" smtClean="0"/>
              <a:t>Types of Functions</a:t>
            </a:r>
            <a:endParaRPr lang="en-US" dirty="0"/>
          </a:p>
          <a:p>
            <a:pPr marL="0" indent="0">
              <a:buNone/>
            </a:pPr>
            <a:r>
              <a:rPr lang="en-US" b="1" dirty="0"/>
              <a:t/>
            </a:r>
            <a:br>
              <a:rPr lang="en-US" b="1" dirty="0"/>
            </a:br>
            <a:endParaRPr lang="en-US" b="1" dirty="0"/>
          </a:p>
          <a:p>
            <a:pPr marL="0" indent="0">
              <a:buFont typeface="+mj-lt"/>
              <a:buNone/>
            </a:pPr>
            <a:r>
              <a:rPr lang="en-US" b="1" dirty="0"/>
              <a:t/>
            </a:r>
            <a:br>
              <a:rPr lang="en-US" b="1" dirty="0"/>
            </a:br>
            <a:endParaRPr lang="en-US" b="1" dirty="0"/>
          </a:p>
          <a:p>
            <a:pPr marL="0" indent="0">
              <a:buFont typeface="+mj-lt"/>
              <a:buNone/>
            </a:pPr>
            <a:endParaRPr lang="en-US" b="1"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a:p>
            <a:pPr marL="0" indent="0">
              <a:buFont typeface="+mj-lt"/>
              <a:buNone/>
            </a:pPr>
            <a:endParaRPr lang="en-US" dirty="0"/>
          </a:p>
          <a:p>
            <a:pPr marL="0" indent="0">
              <a:buFont typeface="+mj-lt"/>
              <a:buNone/>
            </a:pPr>
            <a:r>
              <a:rPr lang="en-US" b="1" dirty="0"/>
              <a:t/>
            </a:r>
            <a:br>
              <a:rPr lang="en-US" b="1" dirty="0"/>
            </a:br>
            <a:r>
              <a:rPr lang="en-US" b="1" dirty="0"/>
              <a:t/>
            </a:r>
            <a:br>
              <a:rPr lang="en-US" b="1" dirty="0"/>
            </a:br>
            <a:r>
              <a:rPr lang="en-US" b="1" dirty="0"/>
              <a:t/>
            </a:r>
            <a:br>
              <a:rPr lang="en-US" b="1" dirty="0"/>
            </a:br>
            <a:r>
              <a:rPr lang="en-US" b="1" dirty="0"/>
              <a:t/>
            </a:r>
            <a:br>
              <a:rPr lang="en-US" b="1" dirty="0"/>
            </a:br>
            <a:r>
              <a:rPr lang="en-US" b="1" dirty="0"/>
              <a:t/>
            </a:r>
            <a:br>
              <a:rPr lang="en-US" b="1" dirty="0"/>
            </a:br>
            <a:endParaRPr lang="en-US" b="1" dirty="0"/>
          </a:p>
          <a:p>
            <a:pPr marL="0" indent="0">
              <a:buFont typeface="+mj-lt"/>
              <a:buNone/>
            </a:pPr>
            <a:endParaRPr lang="en-US" b="1" dirty="0"/>
          </a:p>
        </p:txBody>
      </p:sp>
      <p:sp>
        <p:nvSpPr>
          <p:cNvPr id="3" name="Slide Number Placeholder 2"/>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98</a:t>
            </a:fld>
            <a:endParaRPr lang="en-NZ" dirty="0">
              <a:solidFill>
                <a:srgbClr val="000000"/>
              </a:solidFill>
            </a:endParaRPr>
          </a:p>
        </p:txBody>
      </p:sp>
      <p:sp>
        <p:nvSpPr>
          <p:cNvPr id="9" name="Text Placeholder 8"/>
          <p:cNvSpPr txBox="1">
            <a:spLocks/>
          </p:cNvSpPr>
          <p:nvPr/>
        </p:nvSpPr>
        <p:spPr>
          <a:xfrm>
            <a:off x="1301781" y="3272118"/>
            <a:ext cx="6099748" cy="1447800"/>
          </a:xfrm>
          <a:prstGeom prst="rect">
            <a:avLst/>
          </a:prstGeom>
        </p:spPr>
        <p:txBody>
          <a:bodyPr lIns="109728" tIns="54864" rIns="109728" bIns="54864"/>
          <a:lstStyle>
            <a:lvl1pPr marL="548640" indent="-548640" algn="l" defTabSz="914400" rtl="0" eaLnBrk="1" latinLnBrk="0" hangingPunct="1">
              <a:spcBef>
                <a:spcPts val="0"/>
              </a:spcBef>
              <a:spcAft>
                <a:spcPts val="1680"/>
              </a:spcAft>
              <a:buFont typeface="+mj-lt"/>
              <a:buAutoNum type="arabicPeriod"/>
              <a:defRPr sz="2900" kern="1200">
                <a:solidFill>
                  <a:schemeClr val="tx1"/>
                </a:solidFill>
                <a:latin typeface="Roboto Medium" pitchFamily="2" charset="0"/>
                <a:ea typeface="Roboto Medium" pitchFamily="2" charset="0"/>
                <a:cs typeface="Roboto Medium" pitchFamily="2" charset="0"/>
              </a:defRPr>
            </a:lvl1pPr>
            <a:lvl2pPr marL="840106" indent="-548640" algn="l" defTabSz="914400" rtl="0" eaLnBrk="1" latinLnBrk="0" hangingPunct="1">
              <a:spcBef>
                <a:spcPts val="0"/>
              </a:spcBef>
              <a:spcAft>
                <a:spcPts val="1680"/>
              </a:spcAft>
              <a:buFont typeface="+mj-lt"/>
              <a:buAutoNum type="arabicPeriod"/>
              <a:tabLst/>
              <a:defRPr sz="2900" kern="1200">
                <a:solidFill>
                  <a:schemeClr val="tx1"/>
                </a:solidFill>
                <a:latin typeface="Roboto Medium" pitchFamily="2" charset="0"/>
                <a:ea typeface="Roboto Medium" pitchFamily="2" charset="0"/>
                <a:cs typeface="Roboto Medium" pitchFamily="2" charset="0"/>
              </a:defRPr>
            </a:lvl2pPr>
            <a:lvl3pPr marL="712470" indent="0" algn="l" defTabSz="914400" rtl="0" eaLnBrk="1" latinLnBrk="0" hangingPunct="1">
              <a:spcBef>
                <a:spcPts val="0"/>
              </a:spcBef>
              <a:spcAft>
                <a:spcPts val="1680"/>
              </a:spcAft>
              <a:buFont typeface="Arial" pitchFamily="34" charset="0"/>
              <a:buNone/>
              <a:tabLst/>
              <a:defRPr sz="2400" kern="1200">
                <a:solidFill>
                  <a:schemeClr val="bg1"/>
                </a:solidFill>
                <a:latin typeface="+mn-lt"/>
                <a:ea typeface="+mn-ea"/>
                <a:cs typeface="+mn-cs"/>
              </a:defRPr>
            </a:lvl3pPr>
            <a:lvl4pPr marL="1068706"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4pPr>
            <a:lvl5pPr marL="1312544" indent="0" algn="l" defTabSz="914400" rtl="0" eaLnBrk="1" latinLnBrk="0" hangingPunct="1">
              <a:spcBef>
                <a:spcPts val="0"/>
              </a:spcBef>
              <a:spcAft>
                <a:spcPts val="1680"/>
              </a:spcAft>
              <a:buFont typeface="Arial" pitchFamily="34" charset="0"/>
              <a:buNone/>
              <a:tabLst/>
              <a:defRPr sz="2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dirty="0" smtClean="0"/>
              <a:t>HASSE Diagram</a:t>
            </a:r>
            <a:endParaRPr lang="en-US" altLang="en-US" dirty="0"/>
          </a:p>
          <a:p>
            <a:pPr marL="457200" indent="-457200">
              <a:buFont typeface="Wingdings" panose="05000000000000000000" pitchFamily="2" charset="2"/>
              <a:buChar char="Ø"/>
            </a:pPr>
            <a:r>
              <a:rPr lang="en-US" altLang="en-US" dirty="0" smtClean="0"/>
              <a:t>Hasse Diagram</a:t>
            </a:r>
            <a:r>
              <a:rPr lang="en-IN" altLang="en-US" dirty="0" smtClean="0"/>
              <a:t> </a:t>
            </a:r>
            <a:r>
              <a:rPr lang="en-IN" altLang="en-US" dirty="0"/>
              <a:t>P</a:t>
            </a:r>
            <a:r>
              <a:rPr lang="en-IN" altLang="en-US" dirty="0" smtClean="0"/>
              <a:t>roblems</a:t>
            </a:r>
            <a:endParaRPr lang="en-US" b="1" dirty="0"/>
          </a:p>
        </p:txBody>
      </p:sp>
    </p:spTree>
    <p:extLst>
      <p:ext uri="{BB962C8B-B14F-4D97-AF65-F5344CB8AC3E}">
        <p14:creationId xmlns:p14="http://schemas.microsoft.com/office/powerpoint/2010/main" val="3031174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4481" y="474943"/>
            <a:ext cx="4499520" cy="820457"/>
          </a:xfrm>
        </p:spPr>
        <p:txBody>
          <a:bodyPr/>
          <a:lstStyle/>
          <a:p>
            <a:r>
              <a:rPr lang="en-US" sz="3600" b="1" dirty="0" smtClean="0"/>
              <a:t>Functions</a:t>
            </a:r>
            <a:endParaRPr lang="en-US" sz="3600" b="1" dirty="0"/>
          </a:p>
        </p:txBody>
      </p:sp>
      <p:sp>
        <p:nvSpPr>
          <p:cNvPr id="23" name="TextBox 4"/>
          <p:cNvSpPr txBox="1">
            <a:spLocks noChangeArrowheads="1"/>
          </p:cNvSpPr>
          <p:nvPr/>
        </p:nvSpPr>
        <p:spPr bwMode="auto">
          <a:xfrm>
            <a:off x="1571625" y="1905000"/>
            <a:ext cx="140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man Old Style" panose="02050604050505020204" pitchFamily="18" charset="0"/>
                <a:cs typeface="Arial" panose="020B0604020202020204" pitchFamily="34" charset="0"/>
              </a:defRPr>
            </a:lvl1pPr>
            <a:lvl2pPr marL="742950" indent="-285750" eaLnBrk="0" hangingPunct="0">
              <a:defRPr>
                <a:solidFill>
                  <a:schemeClr val="tx1"/>
                </a:solidFill>
                <a:latin typeface="Bookman Old Style" panose="02050604050505020204" pitchFamily="18" charset="0"/>
                <a:cs typeface="Arial" panose="020B0604020202020204" pitchFamily="34" charset="0"/>
              </a:defRPr>
            </a:lvl2pPr>
            <a:lvl3pPr marL="1143000" indent="-228600" eaLnBrk="0" hangingPunct="0">
              <a:defRPr>
                <a:solidFill>
                  <a:schemeClr val="tx1"/>
                </a:solidFill>
                <a:latin typeface="Bookman Old Style" panose="02050604050505020204" pitchFamily="18" charset="0"/>
                <a:cs typeface="Arial" panose="020B0604020202020204" pitchFamily="34" charset="0"/>
              </a:defRPr>
            </a:lvl3pPr>
            <a:lvl4pPr marL="1600200" indent="-228600" eaLnBrk="0" hangingPunct="0">
              <a:defRPr>
                <a:solidFill>
                  <a:schemeClr val="tx1"/>
                </a:solidFill>
                <a:latin typeface="Bookman Old Style" panose="02050604050505020204" pitchFamily="18" charset="0"/>
                <a:cs typeface="Arial" panose="020B0604020202020204" pitchFamily="34" charset="0"/>
              </a:defRPr>
            </a:lvl4pPr>
            <a:lvl5pPr marL="2057400" indent="-228600" eaLnBrk="0" hangingPunct="0">
              <a:defRPr>
                <a:solidFill>
                  <a:schemeClr val="tx1"/>
                </a:solidFill>
                <a:latin typeface="Bookman Old Style" panose="020506040505050202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cs typeface="Arial" panose="020B0604020202020204" pitchFamily="34" charset="0"/>
              </a:defRPr>
            </a:lvl9pPr>
          </a:lstStyle>
          <a:p>
            <a:endParaRPr lang="en-IN" altLang="en-US"/>
          </a:p>
        </p:txBody>
      </p:sp>
      <p:sp>
        <p:nvSpPr>
          <p:cNvPr id="8" name="Slide Number Placeholder 7"/>
          <p:cNvSpPr>
            <a:spLocks noGrp="1"/>
          </p:cNvSpPr>
          <p:nvPr>
            <p:ph type="sldNum" sz="quarter" idx="14"/>
          </p:nvPr>
        </p:nvSpPr>
        <p:spPr/>
        <p:txBody>
          <a:bodyPr/>
          <a:lstStyle/>
          <a:p>
            <a:pPr defTabSz="1097280"/>
            <a:fld id="{45A3C14A-F937-4231-B6F1-40B429FAFB2F}" type="slidenum">
              <a:rPr lang="en-NZ" smtClean="0">
                <a:solidFill>
                  <a:srgbClr val="000000"/>
                </a:solidFill>
              </a:rPr>
              <a:pPr defTabSz="1097280"/>
              <a:t>99</a:t>
            </a:fld>
            <a:endParaRPr lang="en-NZ" dirty="0">
              <a:solidFill>
                <a:srgbClr val="000000"/>
              </a:solidFill>
            </a:endParaRPr>
          </a:p>
        </p:txBody>
      </p:sp>
      <p:sp>
        <p:nvSpPr>
          <p:cNvPr id="2" name="Rectangle 1"/>
          <p:cNvSpPr/>
          <p:nvPr/>
        </p:nvSpPr>
        <p:spPr>
          <a:xfrm>
            <a:off x="834480" y="1295400"/>
            <a:ext cx="13262520" cy="4493538"/>
          </a:xfrm>
          <a:prstGeom prst="rect">
            <a:avLst/>
          </a:prstGeom>
        </p:spPr>
        <p:txBody>
          <a:bodyPr wrap="square">
            <a:spAutoFit/>
          </a:bodyPr>
          <a:lstStyle/>
          <a:p>
            <a:pPr algn="just"/>
            <a:r>
              <a:rPr lang="en-IN" dirty="0"/>
              <a:t>Def : Let A and B be two non empty sets then a function (or mapping) from the set A into set B, </a:t>
            </a:r>
            <a:r>
              <a:rPr lang="en-IN" dirty="0" smtClean="0"/>
              <a:t>is </a:t>
            </a:r>
            <a:r>
              <a:rPr lang="en-IN" dirty="0"/>
              <a:t>a relative from A to B such that</a:t>
            </a:r>
          </a:p>
          <a:p>
            <a:pPr algn="just"/>
            <a:r>
              <a:rPr lang="en-IN" dirty="0" smtClean="0"/>
              <a:t>	(</a:t>
            </a:r>
            <a:r>
              <a:rPr lang="en-IN" dirty="0" err="1"/>
              <a:t>i</a:t>
            </a:r>
            <a:r>
              <a:rPr lang="en-IN" dirty="0"/>
              <a:t>) ∀ a ∈ A, ∃ b ∈ B, such that (a, b) ∈ f </a:t>
            </a:r>
          </a:p>
          <a:p>
            <a:pPr algn="just"/>
            <a:r>
              <a:rPr lang="en-IN" dirty="0" smtClean="0"/>
              <a:t>	(</a:t>
            </a:r>
            <a:r>
              <a:rPr lang="en-IN" dirty="0"/>
              <a:t>ii) (a, b) ∈ f and (a, </a:t>
            </a:r>
            <a:r>
              <a:rPr lang="en-IN" dirty="0" smtClean="0"/>
              <a:t>b1) </a:t>
            </a:r>
            <a:r>
              <a:rPr lang="en-IN" dirty="0"/>
              <a:t>∈ f ⇒ b = </a:t>
            </a:r>
            <a:r>
              <a:rPr lang="en-IN" dirty="0" smtClean="0"/>
              <a:t>b1, </a:t>
            </a:r>
            <a:r>
              <a:rPr lang="en-IN" dirty="0"/>
              <a:t>∀ a ∈ A, b, b1 ∈ B.</a:t>
            </a:r>
          </a:p>
          <a:p>
            <a:pPr algn="just"/>
            <a:r>
              <a:rPr lang="en-IN" dirty="0" smtClean="0"/>
              <a:t>	The </a:t>
            </a:r>
            <a:r>
              <a:rPr lang="en-IN" dirty="0"/>
              <a:t>function is defined by f : A → B</a:t>
            </a:r>
          </a:p>
          <a:p>
            <a:pPr algn="just"/>
            <a:endParaRPr lang="en-IN" dirty="0" smtClean="0"/>
          </a:p>
          <a:p>
            <a:pPr algn="just"/>
            <a:r>
              <a:rPr lang="en-IN" dirty="0" smtClean="0"/>
              <a:t>The </a:t>
            </a:r>
            <a:r>
              <a:rPr lang="en-IN" dirty="0"/>
              <a:t>set B is called Codomain (range) of f</a:t>
            </a:r>
          </a:p>
          <a:p>
            <a:pPr algn="just"/>
            <a:r>
              <a:rPr lang="en-IN" dirty="0"/>
              <a:t> </a:t>
            </a:r>
            <a:r>
              <a:rPr lang="en-IN" dirty="0" smtClean="0"/>
              <a:t>‘b’ </a:t>
            </a:r>
            <a:r>
              <a:rPr lang="en-IN" dirty="0"/>
              <a:t>is called image of a under f and </a:t>
            </a:r>
            <a:r>
              <a:rPr lang="en-IN" dirty="0" smtClean="0"/>
              <a:t>‘a’ </a:t>
            </a:r>
            <a:r>
              <a:rPr lang="en-IN" dirty="0"/>
              <a:t>is called preimage of </a:t>
            </a:r>
            <a:r>
              <a:rPr lang="en-IN" dirty="0" smtClean="0"/>
              <a:t>‘b’ </a:t>
            </a:r>
            <a:r>
              <a:rPr lang="en-IN" dirty="0"/>
              <a:t>under f</a:t>
            </a:r>
          </a:p>
          <a:p>
            <a:pPr algn="just"/>
            <a:r>
              <a:rPr lang="en-IN" dirty="0"/>
              <a:t>Symbolically f = [(a, f (a)) / ∀ a ∈ A, ∃ f (a) ∈ B </a:t>
            </a:r>
            <a:r>
              <a:rPr lang="en-IN" dirty="0" smtClean="0"/>
              <a:t>}</a:t>
            </a:r>
          </a:p>
          <a:p>
            <a:pPr algn="just"/>
            <a:r>
              <a:rPr lang="en-IN" dirty="0" smtClean="0"/>
              <a:t>and </a:t>
            </a:r>
            <a:r>
              <a:rPr lang="en-IN" dirty="0"/>
              <a:t>f(a) ≠ </a:t>
            </a:r>
            <a:r>
              <a:rPr lang="en-IN" dirty="0" smtClean="0"/>
              <a:t>f(a1) ⇒ </a:t>
            </a:r>
            <a:r>
              <a:rPr lang="en-IN" dirty="0"/>
              <a:t>a1 ≠ a, </a:t>
            </a:r>
            <a:endParaRPr lang="en-IN" dirty="0" smtClean="0"/>
          </a:p>
          <a:p>
            <a:pPr algn="just"/>
            <a:r>
              <a:rPr lang="en-IN" dirty="0"/>
              <a:t> </a:t>
            </a:r>
            <a:r>
              <a:rPr lang="en-IN" dirty="0" smtClean="0"/>
              <a:t>      f(a</a:t>
            </a:r>
            <a:r>
              <a:rPr lang="en-IN" dirty="0"/>
              <a:t>) = </a:t>
            </a:r>
            <a:r>
              <a:rPr lang="en-IN" dirty="0" smtClean="0"/>
              <a:t>f(a1) </a:t>
            </a:r>
            <a:r>
              <a:rPr lang="en-IN" dirty="0"/>
              <a:t>⇒ a = a1</a:t>
            </a:r>
          </a:p>
        </p:txBody>
      </p:sp>
    </p:spTree>
    <p:extLst>
      <p:ext uri="{BB962C8B-B14F-4D97-AF65-F5344CB8AC3E}">
        <p14:creationId xmlns:p14="http://schemas.microsoft.com/office/powerpoint/2010/main" val="3153244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5989</TotalTime>
  <Words>4026</Words>
  <Application>Microsoft Office PowerPoint</Application>
  <PresentationFormat>Custom</PresentationFormat>
  <Paragraphs>712</Paragraphs>
  <Slides>127</Slides>
  <Notes>1</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127</vt:i4>
      </vt:variant>
    </vt:vector>
  </HeadingPairs>
  <TitlesOfParts>
    <vt:vector size="145" baseType="lpstr">
      <vt:lpstr>ＭＳ Ｐゴシック</vt:lpstr>
      <vt:lpstr>Arial</vt:lpstr>
      <vt:lpstr>Bookman Old Style</vt:lpstr>
      <vt:lpstr>Calibri</vt:lpstr>
      <vt:lpstr>Cambria Math</vt:lpstr>
      <vt:lpstr>Nobel-Book</vt:lpstr>
      <vt:lpstr>Roboto Medium</vt:lpstr>
      <vt:lpstr>Symbol</vt:lpstr>
      <vt:lpstr>Times</vt:lpstr>
      <vt:lpstr>Times New Roman</vt:lpstr>
      <vt:lpstr>Wingdings</vt:lpstr>
      <vt:lpstr>レクサスロダン Pro L</vt:lpstr>
      <vt:lpstr>Template with Water Mark</vt:lpstr>
      <vt:lpstr>Agenda Slides</vt:lpstr>
      <vt:lpstr>Slide Divider</vt:lpstr>
      <vt:lpstr>Copy Slides</vt:lpstr>
      <vt:lpstr>Thank You</vt:lpstr>
      <vt:lpstr>Agenda</vt:lpstr>
      <vt:lpstr>Mathematics for Computer Applications – Unit 1 Course Code: M23DE0101 – Academic year 2024-2025, I Semester MCA (Odd Semester)</vt:lpstr>
      <vt:lpstr>Lecture -1 Introduction, Basic concepts of sets, its types</vt:lpstr>
      <vt:lpstr>Importance of the course</vt:lpstr>
      <vt:lpstr>Prerequisites for this course</vt:lpstr>
      <vt:lpstr> course objectives </vt:lpstr>
      <vt:lpstr>  Course Content  </vt:lpstr>
      <vt:lpstr>  Course Content contd.  </vt:lpstr>
      <vt:lpstr> Course Outcomes </vt:lpstr>
      <vt:lpstr> Text Books </vt:lpstr>
      <vt:lpstr>  Reference Books  </vt:lpstr>
      <vt:lpstr>  Assessment for Course   </vt:lpstr>
      <vt:lpstr>  Assessment for Course contd.   </vt:lpstr>
      <vt:lpstr>  Assessment for Course contd.   </vt:lpstr>
      <vt:lpstr>Introduction – set theory</vt:lpstr>
      <vt:lpstr>Basic concepts of sets</vt:lpstr>
      <vt:lpstr>Basic concepts of sets - element</vt:lpstr>
      <vt:lpstr>Type of sets</vt:lpstr>
      <vt:lpstr>Type of sets contd.  </vt:lpstr>
      <vt:lpstr>Type of sets contd.  </vt:lpstr>
      <vt:lpstr>Type of sets contd.  </vt:lpstr>
      <vt:lpstr>SUMMARY </vt:lpstr>
      <vt:lpstr>Problems for practice</vt:lpstr>
      <vt:lpstr>Lecture -2, Operations on sets and its applications</vt:lpstr>
      <vt:lpstr>Operations on sets</vt:lpstr>
      <vt:lpstr>Operations on sets CONTD.</vt:lpstr>
      <vt:lpstr>Operations on sets CONTD.</vt:lpstr>
      <vt:lpstr>Operations on set problems</vt:lpstr>
      <vt:lpstr>Operations on set Applications</vt:lpstr>
      <vt:lpstr>Operations on set Applications contd.</vt:lpstr>
      <vt:lpstr>SUMMARY </vt:lpstr>
      <vt:lpstr>Problem for practice</vt:lpstr>
      <vt:lpstr>Lecture -3, Venn diagrams, Some basic set identities, and its applications</vt:lpstr>
      <vt:lpstr>Venn Diagrams</vt:lpstr>
      <vt:lpstr>Venn Diagrams contd.</vt:lpstr>
      <vt:lpstr>Basic Set Identities</vt:lpstr>
      <vt:lpstr>Set Identities Applications</vt:lpstr>
      <vt:lpstr>Set Identities Applications contd.</vt:lpstr>
      <vt:lpstr>SUMMARY </vt:lpstr>
      <vt:lpstr>Problems for practice</vt:lpstr>
      <vt:lpstr>Lecture -4, Cardinal number and its problems.</vt:lpstr>
      <vt:lpstr>Cardinal Number</vt:lpstr>
      <vt:lpstr>Cardinal Number Problems</vt:lpstr>
      <vt:lpstr>Cardinal Number Problems contd.</vt:lpstr>
      <vt:lpstr>Cardinal Number Problems contd.</vt:lpstr>
      <vt:lpstr>Cardinal Number Problems contd.</vt:lpstr>
      <vt:lpstr>Cardinal Number Problems contd.</vt:lpstr>
      <vt:lpstr>Cardinal Number Problems contd.</vt:lpstr>
      <vt:lpstr>Cardinal Number Problems contd.</vt:lpstr>
      <vt:lpstr>SUMMARY </vt:lpstr>
      <vt:lpstr>Problems for practice</vt:lpstr>
      <vt:lpstr>Lecture -5, Cartesian products, Relations, Properties of relations</vt:lpstr>
      <vt:lpstr>Cartesian Products</vt:lpstr>
      <vt:lpstr>Cartesian Products</vt:lpstr>
      <vt:lpstr>Relations</vt:lpstr>
      <vt:lpstr>Relations contd.</vt:lpstr>
      <vt:lpstr>Properties of relations</vt:lpstr>
      <vt:lpstr>Properties of relations contd.</vt:lpstr>
      <vt:lpstr>Types of Relations</vt:lpstr>
      <vt:lpstr>SUMMARY </vt:lpstr>
      <vt:lpstr>Problem for practice</vt:lpstr>
      <vt:lpstr>Lecture -6, Equivalence relation and composite of relations problems</vt:lpstr>
      <vt:lpstr>Equivalence Relation</vt:lpstr>
      <vt:lpstr>Equivalence Relation contd.</vt:lpstr>
      <vt:lpstr>Composite of Relation</vt:lpstr>
      <vt:lpstr>Composite of Relation contd.</vt:lpstr>
      <vt:lpstr>Composite of Relation contd.</vt:lpstr>
      <vt:lpstr>Composite of Relation contd.</vt:lpstr>
      <vt:lpstr>SUMMARY </vt:lpstr>
      <vt:lpstr>Problems for practice</vt:lpstr>
      <vt:lpstr>Lecture -7, Relation matrix and its application problems</vt:lpstr>
      <vt:lpstr>Relation Matrix</vt:lpstr>
      <vt:lpstr>Relation Matrix problems</vt:lpstr>
      <vt:lpstr>Relation Matrix problems contd.</vt:lpstr>
      <vt:lpstr>Relation Matrix problems contd.</vt:lpstr>
      <vt:lpstr>SUMMARY </vt:lpstr>
      <vt:lpstr>Problems for practice</vt:lpstr>
      <vt:lpstr>Lecture -8, Graph of binary relation problems</vt:lpstr>
      <vt:lpstr>Relation graph </vt:lpstr>
      <vt:lpstr>Relation graph contd.</vt:lpstr>
      <vt:lpstr>Relation graph problems</vt:lpstr>
      <vt:lpstr>Relation graph problems contd.</vt:lpstr>
      <vt:lpstr>SUMMARY </vt:lpstr>
      <vt:lpstr>PROBLEMS FOR PRACTICE</vt:lpstr>
      <vt:lpstr>Lecture -9, Partition set, POSET</vt:lpstr>
      <vt:lpstr>Partition set</vt:lpstr>
      <vt:lpstr>Partition set contd.</vt:lpstr>
      <vt:lpstr>P o s e t </vt:lpstr>
      <vt:lpstr>P o s e t  contd.</vt:lpstr>
      <vt:lpstr>SUMMARY </vt:lpstr>
      <vt:lpstr>Problems for practice</vt:lpstr>
      <vt:lpstr>Lecture -10, Hasse Diagram problems</vt:lpstr>
      <vt:lpstr>Hasse Diagram</vt:lpstr>
      <vt:lpstr>Hasse Diagram</vt:lpstr>
      <vt:lpstr>Hasse Diagram problems</vt:lpstr>
      <vt:lpstr>Hasse Diagram problems contd.</vt:lpstr>
      <vt:lpstr>SUMMARY </vt:lpstr>
      <vt:lpstr>Problems for practice</vt:lpstr>
      <vt:lpstr>Lecture -11, Functions and its types</vt:lpstr>
      <vt:lpstr>Functions</vt:lpstr>
      <vt:lpstr>Functions contd.</vt:lpstr>
      <vt:lpstr>types of Functions</vt:lpstr>
      <vt:lpstr>Types of Functions contd.</vt:lpstr>
      <vt:lpstr>Types of Functions contd.</vt:lpstr>
      <vt:lpstr>Types of Functions contd.</vt:lpstr>
      <vt:lpstr>Types of Functions contd.</vt:lpstr>
      <vt:lpstr>Types of Functions contd.</vt:lpstr>
      <vt:lpstr>SUMMARY </vt:lpstr>
      <vt:lpstr>Problems for practice</vt:lpstr>
      <vt:lpstr>Lecture -12, Composition of a functions and Inverse functions problems</vt:lpstr>
      <vt:lpstr>Composition of a Functions </vt:lpstr>
      <vt:lpstr>Composition of a Functions contd. </vt:lpstr>
      <vt:lpstr>Composition of a Functions contd. </vt:lpstr>
      <vt:lpstr>Composition of a Functions contd. </vt:lpstr>
      <vt:lpstr>Composition of a Functions contd. </vt:lpstr>
      <vt:lpstr>Inverse of Functions</vt:lpstr>
      <vt:lpstr>Inverse of Functions contd.</vt:lpstr>
      <vt:lpstr>SUMMARY </vt:lpstr>
      <vt:lpstr>Problems for practice</vt:lpstr>
      <vt:lpstr>Lecture -13, Recursive function problems</vt:lpstr>
      <vt:lpstr>Recursive Function</vt:lpstr>
      <vt:lpstr>Recursive Function problems</vt:lpstr>
      <vt:lpstr>Recursive Function problems contd.</vt:lpstr>
      <vt:lpstr>Recursive Function problems contd.</vt:lpstr>
      <vt:lpstr>Recursive Function problems contd.</vt:lpstr>
      <vt:lpstr>SUMMARY </vt:lpstr>
      <vt:lpstr>Problems for practice</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990</cp:revision>
  <dcterms:created xsi:type="dcterms:W3CDTF">2020-06-11T05:44:30Z</dcterms:created>
  <dcterms:modified xsi:type="dcterms:W3CDTF">2025-01-31T13:51:05Z</dcterms:modified>
</cp:coreProperties>
</file>